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56" r:id="rId2"/>
  </p:sldMasterIdLst>
  <p:notesMasterIdLst>
    <p:notesMasterId r:id="rId7"/>
  </p:notesMasterIdLst>
  <p:sldIdLst>
    <p:sldId id="256" r:id="rId3"/>
    <p:sldId id="257" r:id="rId4"/>
    <p:sldId id="259" r:id="rId5"/>
    <p:sldId id="258" r:id="rId6"/>
  </p:sldIdLst>
  <p:sldSz cx="6858000" cy="9906000" type="A4"/>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p:cViewPr>
        <p:scale>
          <a:sx n="130" d="100"/>
          <a:sy n="130" d="100"/>
        </p:scale>
        <p:origin x="588" y="96"/>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18831" cy="493316"/>
          </a:xfrm>
          <a:prstGeom prst="rect">
            <a:avLst/>
          </a:prstGeom>
        </p:spPr>
        <p:txBody>
          <a:bodyPr vert="horz" lIns="91434" tIns="45717" rIns="91434" bIns="45717" rtlCol="0"/>
          <a:lstStyle>
            <a:lvl1pPr algn="l" latinLnBrk="0">
              <a:defRPr kumimoji="1" lang="ja-JP" sz="1200"/>
            </a:lvl1pPr>
          </a:lstStyle>
          <a:p>
            <a:endParaRPr kumimoji="1" lang="ja-JP"/>
          </a:p>
        </p:txBody>
      </p:sp>
      <p:sp>
        <p:nvSpPr>
          <p:cNvPr id="3" name="Date Placeholder 2"/>
          <p:cNvSpPr>
            <a:spLocks noGrp="1"/>
          </p:cNvSpPr>
          <p:nvPr>
            <p:ph type="dt" idx="1"/>
          </p:nvPr>
        </p:nvSpPr>
        <p:spPr>
          <a:xfrm>
            <a:off x="3815374" y="0"/>
            <a:ext cx="2918831" cy="493316"/>
          </a:xfrm>
          <a:prstGeom prst="rect">
            <a:avLst/>
          </a:prstGeom>
        </p:spPr>
        <p:txBody>
          <a:bodyPr vert="horz" lIns="91434" tIns="45717" rIns="91434" bIns="45717" rtlCol="0"/>
          <a:lstStyle>
            <a:lvl1pPr algn="r" latinLnBrk="0">
              <a:defRPr kumimoji="1" lang="ja-JP" sz="1200"/>
            </a:lvl1pPr>
          </a:lstStyle>
          <a:p>
            <a:fld id="{5FA7A704-9F1C-4FD3-85D1-57AF2D7FD0E8}" type="datetimeFigureOut">
              <a:pPr/>
              <a:t>2023/4/11</a:t>
            </a:fld>
            <a:endParaRPr kumimoji="1" lang="ja-JP"/>
          </a:p>
        </p:txBody>
      </p:sp>
      <p:sp>
        <p:nvSpPr>
          <p:cNvPr id="4" name="Slide Image Placeholder 3"/>
          <p:cNvSpPr>
            <a:spLocks noGrp="1" noRot="1" noChangeAspect="1"/>
          </p:cNvSpPr>
          <p:nvPr>
            <p:ph type="sldImg" idx="2"/>
          </p:nvPr>
        </p:nvSpPr>
        <p:spPr>
          <a:xfrm>
            <a:off x="2087563" y="739775"/>
            <a:ext cx="2560637" cy="3700463"/>
          </a:xfrm>
          <a:prstGeom prst="rect">
            <a:avLst/>
          </a:prstGeom>
          <a:noFill/>
          <a:ln w="12700">
            <a:solidFill>
              <a:prstClr val="black"/>
            </a:solidFill>
          </a:ln>
        </p:spPr>
        <p:txBody>
          <a:bodyPr vert="horz" lIns="91434" tIns="45717" rIns="91434" bIns="45717" rtlCol="0" anchor="ctr"/>
          <a:lstStyle/>
          <a:p>
            <a:endParaRPr kumimoji="1" lang="ja-JP"/>
          </a:p>
        </p:txBody>
      </p:sp>
      <p:sp>
        <p:nvSpPr>
          <p:cNvPr id="5" name="Notes Placeholder 4"/>
          <p:cNvSpPr>
            <a:spLocks noGrp="1"/>
          </p:cNvSpPr>
          <p:nvPr>
            <p:ph type="body" sz="quarter" idx="3"/>
          </p:nvPr>
        </p:nvSpPr>
        <p:spPr>
          <a:xfrm>
            <a:off x="673577" y="4686500"/>
            <a:ext cx="5388610" cy="4439841"/>
          </a:xfrm>
          <a:prstGeom prst="rect">
            <a:avLst/>
          </a:prstGeom>
        </p:spPr>
        <p:txBody>
          <a:bodyPr vert="horz" lIns="91434" tIns="45717" rIns="91434" bIns="45717" rtlCol="0">
            <a:normAutofit/>
          </a:bodyPr>
          <a:lstStyle/>
          <a:p>
            <a:pPr lvl="0"/>
            <a:r>
              <a:rPr kumimoji="1" lang="ja-JP"/>
              <a:t>マスタ テキストの書式設定</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6" name="Footer Placeholder 5"/>
          <p:cNvSpPr>
            <a:spLocks noGrp="1"/>
          </p:cNvSpPr>
          <p:nvPr>
            <p:ph type="ftr" sz="quarter" idx="4"/>
          </p:nvPr>
        </p:nvSpPr>
        <p:spPr>
          <a:xfrm>
            <a:off x="1" y="9371285"/>
            <a:ext cx="2918831" cy="493316"/>
          </a:xfrm>
          <a:prstGeom prst="rect">
            <a:avLst/>
          </a:prstGeom>
        </p:spPr>
        <p:txBody>
          <a:bodyPr vert="horz" lIns="91434" tIns="45717" rIns="91434" bIns="45717" rtlCol="0" anchor="b"/>
          <a:lstStyle>
            <a:lvl1pPr algn="l" latinLnBrk="0">
              <a:defRPr kumimoji="1" lang="ja-JP" sz="1200"/>
            </a:lvl1pPr>
          </a:lstStyle>
          <a:p>
            <a:endParaRPr kumimoji="1" lang="ja-JP"/>
          </a:p>
        </p:txBody>
      </p:sp>
      <p:sp>
        <p:nvSpPr>
          <p:cNvPr id="7" name="Slide Number Placeholder 6"/>
          <p:cNvSpPr>
            <a:spLocks noGrp="1"/>
          </p:cNvSpPr>
          <p:nvPr>
            <p:ph type="sldNum" sz="quarter" idx="5"/>
          </p:nvPr>
        </p:nvSpPr>
        <p:spPr>
          <a:xfrm>
            <a:off x="3815374" y="9371285"/>
            <a:ext cx="2918831" cy="493316"/>
          </a:xfrm>
          <a:prstGeom prst="rect">
            <a:avLst/>
          </a:prstGeom>
        </p:spPr>
        <p:txBody>
          <a:bodyPr vert="horz" lIns="91434" tIns="45717" rIns="91434" bIns="45717" rtlCol="0" anchor="b"/>
          <a:lstStyle>
            <a:lvl1pPr algn="r" latinLnBrk="0">
              <a:defRPr kumimoji="1" lang="ja-JP" sz="1200"/>
            </a:lvl1pPr>
          </a:lstStyle>
          <a:p>
            <a:fld id="{F7EBFB8C-BBFF-4397-A51C-1E92596422A9}" type="slidenum">
              <a:pPr/>
              <a:t>‹#›</a:t>
            </a:fld>
            <a:endParaRPr kumimoji="1" lang="ja-JP"/>
          </a:p>
        </p:txBody>
      </p:sp>
    </p:spTree>
    <p:extLst>
      <p:ext uri="{BB962C8B-B14F-4D97-AF65-F5344CB8AC3E}">
        <p14:creationId xmlns:p14="http://schemas.microsoft.com/office/powerpoint/2010/main" val="21902575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lang="ja-JP" sz="1200" kern="1200">
        <a:solidFill>
          <a:schemeClr val="tx1"/>
        </a:solidFill>
        <a:latin typeface="+mn-lt"/>
        <a:ea typeface="+mn-ea"/>
        <a:cs typeface="+mn-cs"/>
      </a:defRPr>
    </a:lvl1pPr>
    <a:lvl2pPr marL="457200" algn="l" defTabSz="914400" rtl="0" eaLnBrk="1" latinLnBrk="0" hangingPunct="1">
      <a:defRPr kumimoji="1" lang="ja-JP" sz="1200" kern="1200">
        <a:solidFill>
          <a:schemeClr val="tx1"/>
        </a:solidFill>
        <a:latin typeface="+mn-lt"/>
        <a:ea typeface="+mn-ea"/>
        <a:cs typeface="+mn-cs"/>
      </a:defRPr>
    </a:lvl2pPr>
    <a:lvl3pPr marL="914400" algn="l" defTabSz="914400" rtl="0" eaLnBrk="1" latinLnBrk="0" hangingPunct="1">
      <a:defRPr kumimoji="1" lang="ja-JP" sz="1200" kern="1200">
        <a:solidFill>
          <a:schemeClr val="tx1"/>
        </a:solidFill>
        <a:latin typeface="+mn-lt"/>
        <a:ea typeface="+mn-ea"/>
        <a:cs typeface="+mn-cs"/>
      </a:defRPr>
    </a:lvl3pPr>
    <a:lvl4pPr marL="1371600" algn="l" defTabSz="914400" rtl="0" eaLnBrk="1" latinLnBrk="0" hangingPunct="1">
      <a:defRPr kumimoji="1" lang="ja-JP" sz="1200" kern="1200">
        <a:solidFill>
          <a:schemeClr val="tx1"/>
        </a:solidFill>
        <a:latin typeface="+mn-lt"/>
        <a:ea typeface="+mn-ea"/>
        <a:cs typeface="+mn-cs"/>
      </a:defRPr>
    </a:lvl4pPr>
    <a:lvl5pPr marL="1828800" algn="l" defTabSz="914400" rtl="0" eaLnBrk="1" latinLnBrk="0" hangingPunct="1">
      <a:defRPr kumimoji="1" lang="ja-JP" sz="1200" kern="1200">
        <a:solidFill>
          <a:schemeClr val="tx1"/>
        </a:solidFill>
        <a:latin typeface="+mn-lt"/>
        <a:ea typeface="+mn-ea"/>
        <a:cs typeface="+mn-cs"/>
      </a:defRPr>
    </a:lvl5pPr>
    <a:lvl6pPr marL="2286000" algn="l" defTabSz="914400" rtl="0" eaLnBrk="1" latinLnBrk="0" hangingPunct="1">
      <a:defRPr kumimoji="1" lang="ja-JP" sz="1200" kern="1200">
        <a:solidFill>
          <a:schemeClr val="tx1"/>
        </a:solidFill>
        <a:latin typeface="+mn-lt"/>
        <a:ea typeface="+mn-ea"/>
        <a:cs typeface="+mn-cs"/>
      </a:defRPr>
    </a:lvl6pPr>
    <a:lvl7pPr marL="2743200" algn="l" defTabSz="914400" rtl="0" eaLnBrk="1" latinLnBrk="0" hangingPunct="1">
      <a:defRPr kumimoji="1" lang="ja-JP" sz="1200" kern="1200">
        <a:solidFill>
          <a:schemeClr val="tx1"/>
        </a:solidFill>
        <a:latin typeface="+mn-lt"/>
        <a:ea typeface="+mn-ea"/>
        <a:cs typeface="+mn-cs"/>
      </a:defRPr>
    </a:lvl7pPr>
    <a:lvl8pPr marL="3200400" algn="l" defTabSz="914400" rtl="0" eaLnBrk="1" latinLnBrk="0" hangingPunct="1">
      <a:defRPr kumimoji="1" lang="ja-JP" sz="1200" kern="1200">
        <a:solidFill>
          <a:schemeClr val="tx1"/>
        </a:solidFill>
        <a:latin typeface="+mn-lt"/>
        <a:ea typeface="+mn-ea"/>
        <a:cs typeface="+mn-cs"/>
      </a:defRPr>
    </a:lvl8pPr>
    <a:lvl9pPr marL="3657600" algn="l" defTabSz="914400" rtl="0" eaLnBrk="1" latinLnBrk="0" hangingPunct="1">
      <a:defRPr kumimoji="1" lang="ja-JP"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87563" y="739775"/>
            <a:ext cx="2560637" cy="3700463"/>
          </a:xfrm>
        </p:spPr>
      </p:sp>
      <p:sp>
        <p:nvSpPr>
          <p:cNvPr id="3" name="Notes Placeholder 2"/>
          <p:cNvSpPr>
            <a:spLocks noGrp="1"/>
          </p:cNvSpPr>
          <p:nvPr>
            <p:ph type="body" idx="1"/>
          </p:nvPr>
        </p:nvSpPr>
        <p:spPr/>
        <p:txBody>
          <a:bodyPr>
            <a:normAutofit/>
          </a:bodyPr>
          <a:lstStyle/>
          <a:p>
            <a:endParaRPr kumimoji="1" lang="ja-JP"/>
          </a:p>
        </p:txBody>
      </p:sp>
      <p:sp>
        <p:nvSpPr>
          <p:cNvPr id="4" name="Slide Number Placeholder 3"/>
          <p:cNvSpPr>
            <a:spLocks noGrp="1"/>
          </p:cNvSpPr>
          <p:nvPr>
            <p:ph type="sldNum" sz="quarter" idx="10"/>
          </p:nvPr>
        </p:nvSpPr>
        <p:spPr/>
        <p:txBody>
          <a:bodyPr/>
          <a:lstStyle/>
          <a:p>
            <a:fld id="{F7EBFB8C-BBFF-4397-A51C-1E92596422A9}" type="slidenum">
              <a:rPr kumimoji="1" lang="en-US" altLang="ja-JP" smtClean="0"/>
              <a:pPr/>
              <a:t>1</a:t>
            </a:fld>
            <a:endParaRPr kumimoji="1" lang="ja-JP"/>
          </a:p>
        </p:txBody>
      </p:sp>
    </p:spTree>
    <p:extLst>
      <p:ext uri="{BB962C8B-B14F-4D97-AF65-F5344CB8AC3E}">
        <p14:creationId xmlns:p14="http://schemas.microsoft.com/office/powerpoint/2010/main" val="3749450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87563" y="739775"/>
            <a:ext cx="2560637" cy="3700463"/>
          </a:xfrm>
        </p:spPr>
      </p:sp>
      <p:sp>
        <p:nvSpPr>
          <p:cNvPr id="3" name="Notes Placeholder 2"/>
          <p:cNvSpPr>
            <a:spLocks noGrp="1"/>
          </p:cNvSpPr>
          <p:nvPr>
            <p:ph type="body" idx="1"/>
          </p:nvPr>
        </p:nvSpPr>
        <p:spPr/>
        <p:txBody>
          <a:bodyPr>
            <a:normAutofit/>
          </a:bodyPr>
          <a:lstStyle/>
          <a:p>
            <a:pPr defTabSz="914342">
              <a:defRPr kumimoji="1" lang="ja-JP"/>
            </a:pPr>
            <a:r>
              <a:rPr kumimoji="1" lang="ja-JP" dirty="0"/>
              <a:t>ヒント : ここに発表者のメモを記入します。</a:t>
            </a:r>
          </a:p>
        </p:txBody>
      </p:sp>
      <p:sp>
        <p:nvSpPr>
          <p:cNvPr id="4" name="Slide Number Placeholder 3"/>
          <p:cNvSpPr>
            <a:spLocks noGrp="1"/>
          </p:cNvSpPr>
          <p:nvPr>
            <p:ph type="sldNum" sz="quarter" idx="10"/>
          </p:nvPr>
        </p:nvSpPr>
        <p:spPr/>
        <p:txBody>
          <a:bodyPr/>
          <a:lstStyle/>
          <a:p>
            <a:fld id="{F7EBFB8C-BBFF-4397-A51C-1E92596422A9}" type="slidenum">
              <a:rPr kumimoji="1" lang="en-US" altLang="ja-JP" smtClean="0"/>
              <a:pPr/>
              <a:t>2</a:t>
            </a:fld>
            <a:endParaRPr kumimoji="1" lang="ja-JP" dirty="0"/>
          </a:p>
        </p:txBody>
      </p:sp>
    </p:spTree>
    <p:extLst>
      <p:ext uri="{BB962C8B-B14F-4D97-AF65-F5344CB8AC3E}">
        <p14:creationId xmlns:p14="http://schemas.microsoft.com/office/powerpoint/2010/main" val="3516849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6"/>
          </a:xfrm>
        </p:spPr>
        <p:txBody>
          <a:bodyPr anchor="b"/>
          <a:lstStyle>
            <a:lvl1pPr algn="ctr">
              <a:defRPr sz="3375"/>
            </a:lvl1pPr>
          </a:lstStyle>
          <a:p>
            <a:r>
              <a:rPr kumimoji="1" lang="ja-JP" altLang="en-US"/>
              <a:t>マスター タイトルの書式設定</a:t>
            </a:r>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D80A4771-C6EF-4B99-81F4-D30BE4E017A0}" type="datetimeFigureOut">
              <a:rPr lang="ja-JP" altLang="en-US" smtClean="0"/>
              <a:pPr/>
              <a:t>2023/4/11</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990B41CA-569D-40E7-8E58-026C0338B2C8}" type="slidenum">
              <a:rPr lang="en-US" altLang="ja-JP" smtClean="0"/>
              <a:pPr/>
              <a:t>‹#›</a:t>
            </a:fld>
            <a:endParaRPr kumimoji="1" lang="ja-JP" altLang="en-US"/>
          </a:p>
        </p:txBody>
      </p:sp>
    </p:spTree>
    <p:extLst>
      <p:ext uri="{BB962C8B-B14F-4D97-AF65-F5344CB8AC3E}">
        <p14:creationId xmlns:p14="http://schemas.microsoft.com/office/powerpoint/2010/main" val="83506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80A4771-C6EF-4B99-81F4-D30BE4E017A0}" type="datetimeFigureOut">
              <a:rPr lang="ja-JP" altLang="en-US" smtClean="0"/>
              <a:pPr/>
              <a:t>2023/4/11</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990B41CA-569D-40E7-8E58-026C0338B2C8}" type="slidenum">
              <a:rPr lang="en-US" altLang="ja-JP" smtClean="0"/>
              <a:pPr/>
              <a:t>‹#›</a:t>
            </a:fld>
            <a:endParaRPr kumimoji="1" lang="ja-JP" altLang="en-US"/>
          </a:p>
        </p:txBody>
      </p:sp>
    </p:spTree>
    <p:extLst>
      <p:ext uri="{BB962C8B-B14F-4D97-AF65-F5344CB8AC3E}">
        <p14:creationId xmlns:p14="http://schemas.microsoft.com/office/powerpoint/2010/main" val="593305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469622"/>
            <a:ext cx="5915025" cy="4120620"/>
          </a:xfrm>
        </p:spPr>
        <p:txBody>
          <a:bodyPr anchor="b"/>
          <a:lstStyle>
            <a:lvl1pPr>
              <a:defRPr sz="3375"/>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pPr algn="r"/>
            <a:fld id="{D80A4771-C6EF-4B99-81F4-D30BE4E017A0}" type="datetimeFigureOut">
              <a:rPr lang="ja-JP" altLang="en-US" smtClean="0"/>
              <a:pPr algn="r"/>
              <a:t>2023/4/11</a:t>
            </a:fld>
            <a:endParaRPr kumimoji="1" lang="ja-JP" altLang="en-US" sz="1733">
              <a:solidFill>
                <a:schemeClr val="bg2">
                  <a:shade val="50000"/>
                </a:schemeClr>
              </a:solidFill>
            </a:endParaRPr>
          </a:p>
        </p:txBody>
      </p:sp>
      <p:sp>
        <p:nvSpPr>
          <p:cNvPr id="5" name="フッター プレースホルダー 4"/>
          <p:cNvSpPr>
            <a:spLocks noGrp="1"/>
          </p:cNvSpPr>
          <p:nvPr>
            <p:ph type="ftr" sz="quarter" idx="11"/>
          </p:nvPr>
        </p:nvSpPr>
        <p:spPr/>
        <p:txBody>
          <a:bodyPr/>
          <a:lstStyle/>
          <a:p>
            <a:endParaRPr kumimoji="1" lang="ja-JP" altLang="en-US" sz="1733">
              <a:solidFill>
                <a:schemeClr val="bg2">
                  <a:shade val="50000"/>
                </a:schemeClr>
              </a:solidFill>
              <a:effectLst/>
            </a:endParaRPr>
          </a:p>
        </p:txBody>
      </p:sp>
      <p:sp>
        <p:nvSpPr>
          <p:cNvPr id="6" name="スライド番号プレースホルダー 5"/>
          <p:cNvSpPr>
            <a:spLocks noGrp="1"/>
          </p:cNvSpPr>
          <p:nvPr>
            <p:ph type="sldNum" sz="quarter" idx="12"/>
          </p:nvPr>
        </p:nvSpPr>
        <p:spPr/>
        <p:txBody>
          <a:bodyPr/>
          <a:lstStyle/>
          <a:p>
            <a:pPr algn="ctr"/>
            <a:fld id="{990B41CA-569D-40E7-8E58-026C0338B2C8}" type="slidenum">
              <a:rPr lang="en-US" altLang="ja-JP" smtClean="0"/>
              <a:pPr algn="ctr"/>
              <a:t>‹#›</a:t>
            </a:fld>
            <a:endParaRPr kumimoji="1" lang="ja-JP" altLang="en-US" sz="1733">
              <a:solidFill>
                <a:schemeClr val="bg2">
                  <a:shade val="50000"/>
                </a:schemeClr>
              </a:solidFill>
              <a:effectLst/>
            </a:endParaRPr>
          </a:p>
        </p:txBody>
      </p:sp>
    </p:spTree>
    <p:extLst>
      <p:ext uri="{BB962C8B-B14F-4D97-AF65-F5344CB8AC3E}">
        <p14:creationId xmlns:p14="http://schemas.microsoft.com/office/powerpoint/2010/main" val="1146279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80A4771-C6EF-4B99-81F4-D30BE4E017A0}" type="datetimeFigureOut">
              <a:rPr lang="ja-JP" altLang="en-US" smtClean="0"/>
              <a:pPr/>
              <a:t>2023/4/11</a:t>
            </a:fld>
            <a:endParaRPr kumimoji="1" lang="ja-JP"/>
          </a:p>
        </p:txBody>
      </p:sp>
      <p:sp>
        <p:nvSpPr>
          <p:cNvPr id="6" name="フッター プレースホルダー 5"/>
          <p:cNvSpPr>
            <a:spLocks noGrp="1"/>
          </p:cNvSpPr>
          <p:nvPr>
            <p:ph type="ftr" sz="quarter" idx="11"/>
          </p:nvPr>
        </p:nvSpPr>
        <p:spPr/>
        <p:txBody>
          <a:bodyPr/>
          <a:lstStyle/>
          <a:p>
            <a:endParaRPr kumimoji="1" lang="ja-JP"/>
          </a:p>
        </p:txBody>
      </p:sp>
      <p:sp>
        <p:nvSpPr>
          <p:cNvPr id="7" name="スライド番号プレースホルダー 6"/>
          <p:cNvSpPr>
            <a:spLocks noGrp="1"/>
          </p:cNvSpPr>
          <p:nvPr>
            <p:ph type="sldNum" sz="quarter" idx="12"/>
          </p:nvPr>
        </p:nvSpPr>
        <p:spPr/>
        <p:txBody>
          <a:bodyPr/>
          <a:lstStyle/>
          <a:p>
            <a:fld id="{990B41CA-569D-40E7-8E58-026C0338B2C8}" type="slidenum">
              <a:rPr lang="en-US" altLang="ja-JP" smtClean="0"/>
              <a:pPr/>
              <a:t>‹#›</a:t>
            </a:fld>
            <a:endParaRPr kumimoji="1" lang="ja-JP" altLang="en-US"/>
          </a:p>
        </p:txBody>
      </p:sp>
    </p:spTree>
    <p:extLst>
      <p:ext uri="{BB962C8B-B14F-4D97-AF65-F5344CB8AC3E}">
        <p14:creationId xmlns:p14="http://schemas.microsoft.com/office/powerpoint/2010/main" val="381213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527404"/>
            <a:ext cx="5915025" cy="1914702"/>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D80A4771-C6EF-4B99-81F4-D30BE4E017A0}" type="datetimeFigureOut">
              <a:rPr lang="ja-JP" altLang="en-US" smtClean="0"/>
              <a:pPr/>
              <a:t>2023/4/11</a:t>
            </a:fld>
            <a:endParaRPr kumimoji="1" lang="ja-JP"/>
          </a:p>
        </p:txBody>
      </p:sp>
      <p:sp>
        <p:nvSpPr>
          <p:cNvPr id="8" name="フッター プレースホルダー 7"/>
          <p:cNvSpPr>
            <a:spLocks noGrp="1"/>
          </p:cNvSpPr>
          <p:nvPr>
            <p:ph type="ftr" sz="quarter" idx="11"/>
          </p:nvPr>
        </p:nvSpPr>
        <p:spPr/>
        <p:txBody>
          <a:bodyPr/>
          <a:lstStyle/>
          <a:p>
            <a:endParaRPr kumimoji="1" lang="ja-JP"/>
          </a:p>
        </p:txBody>
      </p:sp>
      <p:sp>
        <p:nvSpPr>
          <p:cNvPr id="9" name="スライド番号プレースホルダー 8"/>
          <p:cNvSpPr>
            <a:spLocks noGrp="1"/>
          </p:cNvSpPr>
          <p:nvPr>
            <p:ph type="sldNum" sz="quarter" idx="12"/>
          </p:nvPr>
        </p:nvSpPr>
        <p:spPr/>
        <p:txBody>
          <a:bodyPr/>
          <a:lstStyle/>
          <a:p>
            <a:fld id="{990B41CA-569D-40E7-8E58-026C0338B2C8}" type="slidenum">
              <a:rPr lang="en-US" altLang="ja-JP" smtClean="0"/>
              <a:pPr/>
              <a:t>‹#›</a:t>
            </a:fld>
            <a:endParaRPr kumimoji="1" lang="ja-JP" altLang="en-US"/>
          </a:p>
        </p:txBody>
      </p:sp>
    </p:spTree>
    <p:extLst>
      <p:ext uri="{BB962C8B-B14F-4D97-AF65-F5344CB8AC3E}">
        <p14:creationId xmlns:p14="http://schemas.microsoft.com/office/powerpoint/2010/main" val="1067245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D80A4771-C6EF-4B99-81F4-D30BE4E017A0}" type="datetimeFigureOut">
              <a:rPr lang="ja-JP" altLang="en-US" smtClean="0"/>
              <a:pPr/>
              <a:t>2023/4/11</a:t>
            </a:fld>
            <a:endParaRPr kumimoji="1" lang="ja-JP"/>
          </a:p>
        </p:txBody>
      </p:sp>
      <p:sp>
        <p:nvSpPr>
          <p:cNvPr id="4" name="フッター プレースホルダー 3"/>
          <p:cNvSpPr>
            <a:spLocks noGrp="1"/>
          </p:cNvSpPr>
          <p:nvPr>
            <p:ph type="ftr" sz="quarter" idx="11"/>
          </p:nvPr>
        </p:nvSpPr>
        <p:spPr/>
        <p:txBody>
          <a:bodyPr/>
          <a:lstStyle/>
          <a:p>
            <a:endParaRPr kumimoji="1" lang="ja-JP"/>
          </a:p>
        </p:txBody>
      </p:sp>
      <p:sp>
        <p:nvSpPr>
          <p:cNvPr id="5" name="スライド番号プレースホルダー 4"/>
          <p:cNvSpPr>
            <a:spLocks noGrp="1"/>
          </p:cNvSpPr>
          <p:nvPr>
            <p:ph type="sldNum" sz="quarter" idx="12"/>
          </p:nvPr>
        </p:nvSpPr>
        <p:spPr/>
        <p:txBody>
          <a:bodyPr/>
          <a:lstStyle/>
          <a:p>
            <a:fld id="{990B41CA-569D-40E7-8E58-026C0338B2C8}" type="slidenum">
              <a:rPr lang="en-US" altLang="ja-JP" smtClean="0"/>
              <a:pPr/>
              <a:t>‹#›</a:t>
            </a:fld>
            <a:endParaRPr kumimoji="1" lang="ja-JP" altLang="en-US"/>
          </a:p>
        </p:txBody>
      </p:sp>
    </p:spTree>
    <p:extLst>
      <p:ext uri="{BB962C8B-B14F-4D97-AF65-F5344CB8AC3E}">
        <p14:creationId xmlns:p14="http://schemas.microsoft.com/office/powerpoint/2010/main" val="344479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80A4771-C6EF-4B99-81F4-D30BE4E017A0}" type="datetimeFigureOut">
              <a:rPr lang="ja-JP" altLang="en-US" smtClean="0"/>
              <a:pPr/>
              <a:t>2023/4/11</a:t>
            </a:fld>
            <a:endParaRPr kumimoji="1" lang="ja-JP"/>
          </a:p>
        </p:txBody>
      </p:sp>
      <p:sp>
        <p:nvSpPr>
          <p:cNvPr id="3" name="フッター プレースホルダー 2"/>
          <p:cNvSpPr>
            <a:spLocks noGrp="1"/>
          </p:cNvSpPr>
          <p:nvPr>
            <p:ph type="ftr" sz="quarter" idx="11"/>
          </p:nvPr>
        </p:nvSpPr>
        <p:spPr/>
        <p:txBody>
          <a:bodyPr/>
          <a:lstStyle/>
          <a:p>
            <a:endParaRPr kumimoji="1" lang="ja-JP"/>
          </a:p>
        </p:txBody>
      </p:sp>
      <p:sp>
        <p:nvSpPr>
          <p:cNvPr id="4" name="スライド番号プレースホルダー 3"/>
          <p:cNvSpPr>
            <a:spLocks noGrp="1"/>
          </p:cNvSpPr>
          <p:nvPr>
            <p:ph type="sldNum" sz="quarter" idx="12"/>
          </p:nvPr>
        </p:nvSpPr>
        <p:spPr/>
        <p:txBody>
          <a:bodyPr/>
          <a:lstStyle/>
          <a:p>
            <a:fld id="{990B41CA-569D-40E7-8E58-026C0338B2C8}" type="slidenum">
              <a:rPr lang="en-US" altLang="ja-JP" smtClean="0"/>
              <a:pPr/>
              <a:t>‹#›</a:t>
            </a:fld>
            <a:endParaRPr kumimoji="1" lang="ja-JP" altLang="en-US"/>
          </a:p>
        </p:txBody>
      </p:sp>
    </p:spTree>
    <p:extLst>
      <p:ext uri="{BB962C8B-B14F-4D97-AF65-F5344CB8AC3E}">
        <p14:creationId xmlns:p14="http://schemas.microsoft.com/office/powerpoint/2010/main" val="1375646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コンテンツ プレースホルダー 2"/>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algn="r"/>
            <a:fld id="{D80A4771-C6EF-4B99-81F4-D30BE4E017A0}" type="datetimeFigureOut">
              <a:rPr lang="ja-JP" altLang="en-US" smtClean="0"/>
              <a:pPr algn="r"/>
              <a:t>2023/4/11</a:t>
            </a:fld>
            <a:endParaRPr kumimoji="1" lang="ja-JP" altLang="en-US" sz="1733">
              <a:solidFill>
                <a:schemeClr val="bg2">
                  <a:shade val="50000"/>
                </a:schemeClr>
              </a:solidFill>
            </a:endParaRPr>
          </a:p>
        </p:txBody>
      </p:sp>
      <p:sp>
        <p:nvSpPr>
          <p:cNvPr id="6" name="フッター プレースホルダー 5"/>
          <p:cNvSpPr>
            <a:spLocks noGrp="1"/>
          </p:cNvSpPr>
          <p:nvPr>
            <p:ph type="ftr" sz="quarter" idx="11"/>
          </p:nvPr>
        </p:nvSpPr>
        <p:spPr/>
        <p:txBody>
          <a:bodyPr/>
          <a:lstStyle/>
          <a:p>
            <a:endParaRPr kumimoji="1" lang="ja-JP" altLang="en-US" sz="1733">
              <a:solidFill>
                <a:schemeClr val="bg2">
                  <a:shade val="50000"/>
                </a:schemeClr>
              </a:solidFill>
              <a:effectLst/>
            </a:endParaRPr>
          </a:p>
        </p:txBody>
      </p:sp>
      <p:sp>
        <p:nvSpPr>
          <p:cNvPr id="7" name="スライド番号プレースホルダー 6"/>
          <p:cNvSpPr>
            <a:spLocks noGrp="1"/>
          </p:cNvSpPr>
          <p:nvPr>
            <p:ph type="sldNum" sz="quarter" idx="12"/>
          </p:nvPr>
        </p:nvSpPr>
        <p:spPr/>
        <p:txBody>
          <a:bodyPr/>
          <a:lstStyle/>
          <a:p>
            <a:pPr algn="ctr"/>
            <a:fld id="{990B41CA-569D-40E7-8E58-026C0338B2C8}" type="slidenum">
              <a:rPr lang="en-US" altLang="ja-JP" smtClean="0"/>
              <a:pPr algn="ctr"/>
              <a:t>‹#›</a:t>
            </a:fld>
            <a:endParaRPr kumimoji="1" lang="ja-JP" altLang="en-US" sz="1733">
              <a:solidFill>
                <a:schemeClr val="bg2">
                  <a:shade val="50000"/>
                </a:schemeClr>
              </a:solidFill>
              <a:effectLst/>
            </a:endParaRPr>
          </a:p>
        </p:txBody>
      </p:sp>
    </p:spTree>
    <p:extLst>
      <p:ext uri="{BB962C8B-B14F-4D97-AF65-F5344CB8AC3E}">
        <p14:creationId xmlns:p14="http://schemas.microsoft.com/office/powerpoint/2010/main" val="3643442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図プレースホルダー 2"/>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80A4771-C6EF-4B99-81F4-D30BE4E017A0}" type="datetimeFigureOut">
              <a:rPr lang="ja-JP" altLang="en-US" smtClean="0"/>
              <a:pPr/>
              <a:t>2023/4/11</a:t>
            </a:fld>
            <a:endParaRPr kumimoji="1" lang="ja-JP"/>
          </a:p>
        </p:txBody>
      </p:sp>
      <p:sp>
        <p:nvSpPr>
          <p:cNvPr id="6" name="フッター プレースホルダー 5"/>
          <p:cNvSpPr>
            <a:spLocks noGrp="1"/>
          </p:cNvSpPr>
          <p:nvPr>
            <p:ph type="ftr" sz="quarter" idx="11"/>
          </p:nvPr>
        </p:nvSpPr>
        <p:spPr/>
        <p:txBody>
          <a:bodyPr/>
          <a:lstStyle/>
          <a:p>
            <a:endParaRPr kumimoji="1" lang="ja-JP"/>
          </a:p>
        </p:txBody>
      </p:sp>
      <p:sp>
        <p:nvSpPr>
          <p:cNvPr id="7" name="スライド番号プレースホルダー 6"/>
          <p:cNvSpPr>
            <a:spLocks noGrp="1"/>
          </p:cNvSpPr>
          <p:nvPr>
            <p:ph type="sldNum" sz="quarter" idx="12"/>
          </p:nvPr>
        </p:nvSpPr>
        <p:spPr/>
        <p:txBody>
          <a:bodyPr/>
          <a:lstStyle/>
          <a:p>
            <a:fld id="{990B41CA-569D-40E7-8E58-026C0338B2C8}" type="slidenum">
              <a:rPr lang="en-US" altLang="ja-JP" smtClean="0"/>
              <a:pPr/>
              <a:t>‹#›</a:t>
            </a:fld>
            <a:endParaRPr kumimoji="1" lang="ja-JP" altLang="en-US"/>
          </a:p>
        </p:txBody>
      </p:sp>
    </p:spTree>
    <p:extLst>
      <p:ext uri="{BB962C8B-B14F-4D97-AF65-F5344CB8AC3E}">
        <p14:creationId xmlns:p14="http://schemas.microsoft.com/office/powerpoint/2010/main" val="623995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lgn="r"/>
            <a:fld id="{D80A4771-C6EF-4B99-81F4-D30BE4E017A0}" type="datetimeFigureOut">
              <a:rPr lang="ja-JP" altLang="en-US" smtClean="0"/>
              <a:pPr algn="r"/>
              <a:t>2023/4/11</a:t>
            </a:fld>
            <a:endParaRPr kumimoji="1" lang="ja-JP" altLang="en-US" sz="1733">
              <a:solidFill>
                <a:schemeClr val="bg2">
                  <a:shade val="50000"/>
                </a:schemeClr>
              </a:solidFill>
            </a:endParaRPr>
          </a:p>
        </p:txBody>
      </p:sp>
      <p:sp>
        <p:nvSpPr>
          <p:cNvPr id="5" name="フッター プレースホルダー 4"/>
          <p:cNvSpPr>
            <a:spLocks noGrp="1"/>
          </p:cNvSpPr>
          <p:nvPr>
            <p:ph type="ftr" sz="quarter" idx="11"/>
          </p:nvPr>
        </p:nvSpPr>
        <p:spPr/>
        <p:txBody>
          <a:bodyPr/>
          <a:lstStyle/>
          <a:p>
            <a:endParaRPr kumimoji="1" lang="ja-JP" altLang="en-US" sz="1733">
              <a:solidFill>
                <a:schemeClr val="bg2">
                  <a:shade val="50000"/>
                </a:schemeClr>
              </a:solidFill>
              <a:effectLst/>
            </a:endParaRPr>
          </a:p>
        </p:txBody>
      </p:sp>
      <p:sp>
        <p:nvSpPr>
          <p:cNvPr id="6" name="スライド番号プレースホルダー 5"/>
          <p:cNvSpPr>
            <a:spLocks noGrp="1"/>
          </p:cNvSpPr>
          <p:nvPr>
            <p:ph type="sldNum" sz="quarter" idx="12"/>
          </p:nvPr>
        </p:nvSpPr>
        <p:spPr/>
        <p:txBody>
          <a:bodyPr/>
          <a:lstStyle/>
          <a:p>
            <a:pPr algn="ctr"/>
            <a:fld id="{990B41CA-569D-40E7-8E58-026C0338B2C8}" type="slidenum">
              <a:rPr lang="en-US" altLang="ja-JP" smtClean="0"/>
              <a:pPr algn="ctr"/>
              <a:t>‹#›</a:t>
            </a:fld>
            <a:endParaRPr kumimoji="1" lang="ja-JP" altLang="en-US" sz="1733">
              <a:solidFill>
                <a:schemeClr val="bg2">
                  <a:shade val="50000"/>
                </a:schemeClr>
              </a:solidFill>
              <a:effectLst/>
            </a:endParaRPr>
          </a:p>
        </p:txBody>
      </p:sp>
    </p:spTree>
    <p:extLst>
      <p:ext uri="{BB962C8B-B14F-4D97-AF65-F5344CB8AC3E}">
        <p14:creationId xmlns:p14="http://schemas.microsoft.com/office/powerpoint/2010/main" val="740975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lgn="r"/>
            <a:fld id="{D80A4771-C6EF-4B99-81F4-D30BE4E017A0}" type="datetimeFigureOut">
              <a:rPr lang="ja-JP" altLang="en-US" smtClean="0"/>
              <a:pPr algn="r"/>
              <a:t>2023/4/11</a:t>
            </a:fld>
            <a:endParaRPr kumimoji="1" lang="ja-JP" altLang="en-US" sz="1733">
              <a:solidFill>
                <a:schemeClr val="bg2">
                  <a:shade val="50000"/>
                </a:schemeClr>
              </a:solidFill>
            </a:endParaRPr>
          </a:p>
        </p:txBody>
      </p:sp>
      <p:sp>
        <p:nvSpPr>
          <p:cNvPr id="5" name="フッター プレースホルダー 4"/>
          <p:cNvSpPr>
            <a:spLocks noGrp="1"/>
          </p:cNvSpPr>
          <p:nvPr>
            <p:ph type="ftr" sz="quarter" idx="11"/>
          </p:nvPr>
        </p:nvSpPr>
        <p:spPr/>
        <p:txBody>
          <a:bodyPr/>
          <a:lstStyle/>
          <a:p>
            <a:endParaRPr kumimoji="1" lang="ja-JP" altLang="en-US" sz="1733">
              <a:solidFill>
                <a:schemeClr val="bg2">
                  <a:shade val="50000"/>
                </a:schemeClr>
              </a:solidFill>
              <a:effectLst/>
            </a:endParaRPr>
          </a:p>
        </p:txBody>
      </p:sp>
      <p:sp>
        <p:nvSpPr>
          <p:cNvPr id="6" name="スライド番号プレースホルダー 5"/>
          <p:cNvSpPr>
            <a:spLocks noGrp="1"/>
          </p:cNvSpPr>
          <p:nvPr>
            <p:ph type="sldNum" sz="quarter" idx="12"/>
          </p:nvPr>
        </p:nvSpPr>
        <p:spPr/>
        <p:txBody>
          <a:bodyPr/>
          <a:lstStyle/>
          <a:p>
            <a:pPr algn="ctr"/>
            <a:fld id="{990B41CA-569D-40E7-8E58-026C0338B2C8}" type="slidenum">
              <a:rPr lang="en-US" altLang="ja-JP" smtClean="0"/>
              <a:pPr algn="ctr"/>
              <a:t>‹#›</a:t>
            </a:fld>
            <a:endParaRPr kumimoji="1" lang="ja-JP" altLang="en-US" sz="1733">
              <a:solidFill>
                <a:schemeClr val="bg2">
                  <a:shade val="50000"/>
                </a:schemeClr>
              </a:solidFill>
              <a:effectLst/>
            </a:endParaRPr>
          </a:p>
        </p:txBody>
      </p:sp>
    </p:spTree>
    <p:extLst>
      <p:ext uri="{BB962C8B-B14F-4D97-AF65-F5344CB8AC3E}">
        <p14:creationId xmlns:p14="http://schemas.microsoft.com/office/powerpoint/2010/main" val="3778251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pPr algn="r"/>
            <a:fld id="{D80A4771-C6EF-4B99-81F4-D30BE4E017A0}" type="datetimeFigureOut">
              <a:rPr lang="ja-JP" altLang="en-US" smtClean="0"/>
              <a:pPr algn="r"/>
              <a:t>2023/4/11</a:t>
            </a:fld>
            <a:endParaRPr kumimoji="1" lang="ja-JP" altLang="en-US" sz="1733">
              <a:solidFill>
                <a:schemeClr val="bg2">
                  <a:shade val="50000"/>
                </a:schemeClr>
              </a:solidFill>
            </a:endParaRPr>
          </a:p>
        </p:txBody>
      </p:sp>
      <p:sp>
        <p:nvSpPr>
          <p:cNvPr id="5" name="フッター プレースホルダー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sz="1733">
              <a:solidFill>
                <a:schemeClr val="bg2">
                  <a:shade val="50000"/>
                </a:schemeClr>
              </a:solidFill>
              <a:effectLst/>
            </a:endParaRPr>
          </a:p>
        </p:txBody>
      </p:sp>
      <p:sp>
        <p:nvSpPr>
          <p:cNvPr id="6" name="スライド番号プレースホルダー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pPr algn="ctr"/>
            <a:fld id="{990B41CA-569D-40E7-8E58-026C0338B2C8}" type="slidenum">
              <a:rPr lang="en-US" altLang="ja-JP" smtClean="0"/>
              <a:pPr algn="ctr"/>
              <a:t>‹#›</a:t>
            </a:fld>
            <a:endParaRPr kumimoji="1" lang="ja-JP" altLang="en-US" sz="1733">
              <a:solidFill>
                <a:schemeClr val="bg2">
                  <a:shade val="50000"/>
                </a:schemeClr>
              </a:solidFill>
              <a:effectLst/>
            </a:endParaRPr>
          </a:p>
        </p:txBody>
      </p:sp>
    </p:spTree>
    <p:extLst>
      <p:ext uri="{BB962C8B-B14F-4D97-AF65-F5344CB8AC3E}">
        <p14:creationId xmlns:p14="http://schemas.microsoft.com/office/powerpoint/2010/main" val="934631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3667" y="1232002"/>
            <a:ext cx="4536504" cy="720080"/>
          </a:xfrm>
        </p:spPr>
        <p:txBody>
          <a:bodyPr>
            <a:normAutofit fontScale="90000"/>
          </a:bodyPr>
          <a:lstStyle/>
          <a:p>
            <a:pPr algn="ctr"/>
            <a:r>
              <a:rPr lang="ja-JP" altLang="en-US" sz="4800" dirty="0">
                <a:latin typeface="HG丸ｺﾞｼｯｸM-PRO" panose="020F0600000000000000" pitchFamily="50" charset="-128"/>
                <a:ea typeface="HG丸ｺﾞｼｯｸM-PRO" panose="020F0600000000000000" pitchFamily="50" charset="-128"/>
              </a:rPr>
              <a:t>住居確保給付金</a:t>
            </a:r>
            <a:endParaRPr kumimoji="1" lang="ja-JP" sz="4800" dirty="0">
              <a:latin typeface="HG丸ｺﾞｼｯｸM-PRO" panose="020F0600000000000000" pitchFamily="50" charset="-128"/>
              <a:ea typeface="HG丸ｺﾞｼｯｸM-PRO" panose="020F0600000000000000" pitchFamily="50" charset="-128"/>
            </a:endParaRPr>
          </a:p>
        </p:txBody>
      </p:sp>
      <p:sp>
        <p:nvSpPr>
          <p:cNvPr id="5" name="テキスト ボックス 4"/>
          <p:cNvSpPr txBox="1"/>
          <p:nvPr/>
        </p:nvSpPr>
        <p:spPr>
          <a:xfrm>
            <a:off x="1052735" y="2533513"/>
            <a:ext cx="5037435" cy="1200329"/>
          </a:xfrm>
          <a:prstGeom prst="rect">
            <a:avLst/>
          </a:prstGeom>
          <a:noFill/>
        </p:spPr>
        <p:txBody>
          <a:bodyPr wrap="square" rtlCol="0">
            <a:spAutoFit/>
          </a:bodyPr>
          <a:lstStyle/>
          <a:p>
            <a:r>
              <a:rPr lang="ja-JP" altLang="en-US" dirty="0">
                <a:solidFill>
                  <a:srgbClr val="FF0000"/>
                </a:solidFill>
                <a:latin typeface="HG丸ｺﾞｼｯｸM-PRO" panose="020F0600000000000000" pitchFamily="50" charset="-128"/>
                <a:ea typeface="HG丸ｺﾞｼｯｸM-PRO" panose="020F0600000000000000" pitchFamily="50" charset="-128"/>
              </a:rPr>
              <a:t>離職・廃業・休業等による減収によって住居を喪失する、又そのおそれのある方へ</a:t>
            </a:r>
            <a:endParaRPr kumimoji="1" lang="ja-JP" altLang="en-US" dirty="0">
              <a:solidFill>
                <a:srgbClr val="FF0000"/>
              </a:solidFill>
            </a:endParaRPr>
          </a:p>
          <a:p>
            <a:pPr algn="ctr"/>
            <a:r>
              <a:rPr kumimoji="1" lang="ja-JP" altLang="en-US" dirty="0"/>
              <a:t>～住居確保給付金のご案内～</a:t>
            </a:r>
            <a:endParaRPr kumimoji="1" lang="en-US" altLang="ja-JP" dirty="0"/>
          </a:p>
          <a:p>
            <a:pPr algn="ctr"/>
            <a:endParaRPr kumimoji="1" lang="en-US" altLang="ja-JP" dirty="0"/>
          </a:p>
        </p:txBody>
      </p:sp>
      <p:cxnSp>
        <p:nvCxnSpPr>
          <p:cNvPr id="9" name="直線コネクタ 8"/>
          <p:cNvCxnSpPr>
            <a:cxnSpLocks/>
          </p:cNvCxnSpPr>
          <p:nvPr/>
        </p:nvCxnSpPr>
        <p:spPr>
          <a:xfrm>
            <a:off x="569854" y="3512840"/>
            <a:ext cx="5940000" cy="0"/>
          </a:xfrm>
          <a:prstGeom prst="line">
            <a:avLst/>
          </a:prstGeom>
        </p:spPr>
        <p:style>
          <a:lnRef idx="2">
            <a:schemeClr val="accent4"/>
          </a:lnRef>
          <a:fillRef idx="0">
            <a:schemeClr val="accent4"/>
          </a:fillRef>
          <a:effectRef idx="1">
            <a:schemeClr val="accent4"/>
          </a:effectRef>
          <a:fontRef idx="minor">
            <a:schemeClr val="tx1"/>
          </a:fontRef>
        </p:style>
      </p:cxnSp>
      <p:sp>
        <p:nvSpPr>
          <p:cNvPr id="11" name="正方形/長方形 10"/>
          <p:cNvSpPr/>
          <p:nvPr/>
        </p:nvSpPr>
        <p:spPr>
          <a:xfrm>
            <a:off x="540000" y="3733842"/>
            <a:ext cx="6156000" cy="1769715"/>
          </a:xfrm>
          <a:prstGeom prst="rect">
            <a:avLst/>
          </a:prstGeom>
        </p:spPr>
        <p:txBody>
          <a:bodyPr wrap="square">
            <a:spAutoFit/>
          </a:bodyPr>
          <a:lstStyle/>
          <a:p>
            <a:r>
              <a:rPr lang="ja-JP" altLang="en-US" sz="1600" b="1" dirty="0">
                <a:latin typeface="HG丸ｺﾞｼｯｸM-PRO" panose="020F0600000000000000" pitchFamily="50" charset="-128"/>
                <a:ea typeface="HG丸ｺﾞｼｯｸM-PRO" panose="020F0600000000000000" pitchFamily="50" charset="-128"/>
              </a:rPr>
              <a:t>１</a:t>
            </a:r>
            <a:r>
              <a:rPr lang="en-US" altLang="ja-JP" sz="1600" b="1" dirty="0">
                <a:latin typeface="HG丸ｺﾞｼｯｸM-PRO" panose="020F0600000000000000" pitchFamily="50" charset="-128"/>
                <a:ea typeface="HG丸ｺﾞｼｯｸM-PRO" panose="020F0600000000000000" pitchFamily="50" charset="-128"/>
              </a:rPr>
              <a:t>.</a:t>
            </a:r>
            <a:r>
              <a:rPr lang="ja-JP" altLang="en-US" sz="1600" b="1" dirty="0">
                <a:latin typeface="HG丸ｺﾞｼｯｸM-PRO" panose="020F0600000000000000" pitchFamily="50" charset="-128"/>
                <a:ea typeface="HG丸ｺﾞｼｯｸM-PRO" panose="020F0600000000000000" pitchFamily="50" charset="-128"/>
              </a:rPr>
              <a:t>住居確保給付金とは</a:t>
            </a:r>
            <a:endParaRPr lang="en-US" altLang="ja-JP" sz="1600" b="1"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離職・廃業・減収等による生活困窮者であって、就労能力及び就労意欲</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のある方のうち、住宅を喪失している方または喪失するおそれのある方</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を対象として住宅費を支給するとともに、自立相談支援機関による就労</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支援等を実施し、住宅及び就労機会の確保に向けた支援を行う制度です。</a:t>
            </a:r>
            <a:endParaRPr lang="en-US" altLang="ja-JP" sz="1400" dirty="0">
              <a:latin typeface="HG丸ｺﾞｼｯｸM-PRO" panose="020F0600000000000000" pitchFamily="50" charset="-128"/>
              <a:ea typeface="HG丸ｺﾞｼｯｸM-PRO" panose="020F0600000000000000" pitchFamily="50" charset="-128"/>
            </a:endParaRPr>
          </a:p>
          <a:p>
            <a:endParaRPr lang="en-US" altLang="ja-JP" sz="14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a:t>
            </a:r>
            <a:r>
              <a:rPr lang="en-US" altLang="ja-JP" sz="1100" dirty="0">
                <a:latin typeface="HG丸ｺﾞｼｯｸM-PRO" panose="020F0600000000000000" pitchFamily="50" charset="-128"/>
                <a:ea typeface="HG丸ｺﾞｼｯｸM-PRO" panose="020F0600000000000000" pitchFamily="50" charset="-128"/>
              </a:rPr>
              <a:t>※</a:t>
            </a:r>
            <a:r>
              <a:rPr lang="ja-JP" altLang="en-US" sz="1100" dirty="0">
                <a:latin typeface="HG丸ｺﾞｼｯｸM-PRO" panose="020F0600000000000000" pitchFamily="50" charset="-128"/>
                <a:ea typeface="HG丸ｺﾞｼｯｸM-PRO" panose="020F0600000000000000" pitchFamily="50" charset="-128"/>
              </a:rPr>
              <a:t>本制度は、申請に基づき狭山市役所担当部門にて審査の上、受給の可否が決定 されます。</a:t>
            </a:r>
            <a:endParaRPr lang="en-US" altLang="ja-JP" sz="1100" dirty="0">
              <a:latin typeface="HG丸ｺﾞｼｯｸM-PRO" panose="020F0600000000000000" pitchFamily="50" charset="-128"/>
              <a:ea typeface="HG丸ｺﾞｼｯｸM-PRO" panose="020F0600000000000000" pitchFamily="50" charset="-128"/>
            </a:endParaRPr>
          </a:p>
          <a:p>
            <a:r>
              <a:rPr lang="ja-JP" altLang="en-US" sz="1100" dirty="0">
                <a:latin typeface="HG丸ｺﾞｼｯｸM-PRO" panose="020F0600000000000000" pitchFamily="50" charset="-128"/>
                <a:ea typeface="HG丸ｺﾞｼｯｸM-PRO" panose="020F0600000000000000" pitchFamily="50" charset="-128"/>
              </a:rPr>
              <a:t>　　 審査において必要な場合は追加書類等の提出を求めることがあります。</a:t>
            </a:r>
            <a:endParaRPr lang="ja-JP" altLang="en-US" sz="1400" dirty="0">
              <a:latin typeface="HG丸ｺﾞｼｯｸM-PRO" panose="020F0600000000000000" pitchFamily="50" charset="-128"/>
              <a:ea typeface="HG丸ｺﾞｼｯｸM-PRO" panose="020F0600000000000000" pitchFamily="50" charset="-128"/>
            </a:endParaRPr>
          </a:p>
        </p:txBody>
      </p:sp>
      <p:sp>
        <p:nvSpPr>
          <p:cNvPr id="14" name="正方形/長方形 13"/>
          <p:cNvSpPr/>
          <p:nvPr/>
        </p:nvSpPr>
        <p:spPr>
          <a:xfrm>
            <a:off x="540000" y="5606719"/>
            <a:ext cx="6156000" cy="4216539"/>
          </a:xfrm>
          <a:prstGeom prst="rect">
            <a:avLst/>
          </a:prstGeom>
        </p:spPr>
        <p:txBody>
          <a:bodyPr wrap="square">
            <a:spAutoFit/>
          </a:bodyPr>
          <a:lstStyle/>
          <a:p>
            <a:r>
              <a:rPr lang="ja-JP" altLang="en-US" sz="1600" b="1" dirty="0">
                <a:latin typeface="HG丸ｺﾞｼｯｸM-PRO" panose="020F0600000000000000" pitchFamily="50" charset="-128"/>
                <a:ea typeface="HG丸ｺﾞｼｯｸM-PRO" panose="020F0600000000000000" pitchFamily="50" charset="-128"/>
              </a:rPr>
              <a:t>２</a:t>
            </a:r>
            <a:r>
              <a:rPr lang="en-US" altLang="ja-JP" sz="1600" b="1" dirty="0">
                <a:latin typeface="HG丸ｺﾞｼｯｸM-PRO" panose="020F0600000000000000" pitchFamily="50" charset="-128"/>
                <a:ea typeface="HG丸ｺﾞｼｯｸM-PRO" panose="020F0600000000000000" pitchFamily="50" charset="-128"/>
              </a:rPr>
              <a:t>.</a:t>
            </a:r>
            <a:r>
              <a:rPr lang="ja-JP" altLang="en-US" sz="1600" b="1" dirty="0">
                <a:latin typeface="HG丸ｺﾞｼｯｸM-PRO" panose="020F0600000000000000" pitchFamily="50" charset="-128"/>
                <a:ea typeface="HG丸ｺﾞｼｯｸM-PRO" panose="020F0600000000000000" pitchFamily="50" charset="-128"/>
              </a:rPr>
              <a:t>当制度を利用できる方</a:t>
            </a:r>
            <a:endParaRPr lang="en-US" altLang="ja-JP" sz="1600" b="1"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申請時に以下の①～⑧のいずれにも該当する方が対象となります。</a:t>
            </a:r>
          </a:p>
          <a:p>
            <a:endParaRPr lang="en-US" altLang="ja-JP" sz="1400" dirty="0">
              <a:latin typeface="HG丸ｺﾞｼｯｸM-PRO" panose="020F0600000000000000" pitchFamily="50" charset="-128"/>
              <a:ea typeface="HG丸ｺﾞｼｯｸM-PRO" panose="020F0600000000000000" pitchFamily="50" charset="-128"/>
            </a:endParaRPr>
          </a:p>
          <a:p>
            <a:r>
              <a:rPr lang="en-US" altLang="ja-JP" sz="1400" dirty="0">
                <a:latin typeface="HG丸ｺﾞｼｯｸM-PRO" panose="020F0600000000000000" pitchFamily="50" charset="-128"/>
                <a:ea typeface="HG丸ｺﾞｼｯｸM-PRO" panose="020F0600000000000000" pitchFamily="50" charset="-128"/>
              </a:rPr>
              <a:t>   </a:t>
            </a:r>
            <a:r>
              <a:rPr lang="ja-JP" altLang="en-US" sz="1400" dirty="0">
                <a:latin typeface="HG丸ｺﾞｼｯｸM-PRO" panose="020F0600000000000000" pitchFamily="50" charset="-128"/>
                <a:ea typeface="HG丸ｺﾞｼｯｸM-PRO" panose="020F0600000000000000" pitchFamily="50" charset="-128"/>
              </a:rPr>
              <a:t>① </a:t>
            </a:r>
            <a:r>
              <a:rPr lang="ja-JP" altLang="en-US" sz="1400" dirty="0">
                <a:solidFill>
                  <a:srgbClr val="FF0000"/>
                </a:solidFill>
                <a:latin typeface="HG丸ｺﾞｼｯｸM-PRO" panose="020F0600000000000000" pitchFamily="50" charset="-128"/>
                <a:ea typeface="HG丸ｺﾞｼｯｸM-PRO" panose="020F0600000000000000" pitchFamily="50" charset="-128"/>
              </a:rPr>
              <a:t>狭山市内に住宅を賃借して居住している方、または新たに狭山市内に</a:t>
            </a:r>
            <a:endParaRPr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lang="ja-JP" altLang="en-US" sz="1400" dirty="0">
                <a:solidFill>
                  <a:srgbClr val="FF0000"/>
                </a:solidFill>
                <a:latin typeface="HG丸ｺﾞｼｯｸM-PRO" panose="020F0600000000000000" pitchFamily="50" charset="-128"/>
                <a:ea typeface="HG丸ｺﾞｼｯｸM-PRO" panose="020F0600000000000000" pitchFamily="50" charset="-128"/>
              </a:rPr>
              <a:t>住宅を賃借して居住する方のうち、</a:t>
            </a:r>
            <a:r>
              <a:rPr lang="ja-JP" altLang="en-US" sz="1400" dirty="0">
                <a:latin typeface="HG丸ｺﾞｼｯｸM-PRO" panose="020F0600000000000000" pitchFamily="50" charset="-128"/>
                <a:ea typeface="HG丸ｺﾞｼｯｸM-PRO" panose="020F0600000000000000" pitchFamily="50" charset="-128"/>
              </a:rPr>
              <a:t>就労能力及び就労意欲があり、 </a:t>
            </a:r>
            <a:endParaRPr lang="en-US" altLang="ja-JP" sz="1400" dirty="0">
              <a:latin typeface="HG丸ｺﾞｼｯｸM-PRO" panose="020F0600000000000000" pitchFamily="50" charset="-128"/>
              <a:ea typeface="HG丸ｺﾞｼｯｸM-PRO" panose="020F0600000000000000" pitchFamily="50" charset="-128"/>
            </a:endParaRPr>
          </a:p>
          <a:p>
            <a:r>
              <a:rPr lang="en-US" altLang="ja-JP" sz="1400" dirty="0">
                <a:latin typeface="HG丸ｺﾞｼｯｸM-PRO" panose="020F0600000000000000" pitchFamily="50" charset="-128"/>
                <a:ea typeface="HG丸ｺﾞｼｯｸM-PRO" panose="020F0600000000000000" pitchFamily="50" charset="-128"/>
              </a:rPr>
              <a:t>       </a:t>
            </a:r>
            <a:r>
              <a:rPr lang="ja-JP" altLang="en-US" sz="1400" dirty="0">
                <a:latin typeface="HG丸ｺﾞｼｯｸM-PRO" panose="020F0600000000000000" pitchFamily="50" charset="-128"/>
                <a:ea typeface="HG丸ｺﾞｼｯｸM-PRO" panose="020F0600000000000000" pitchFamily="50" charset="-128"/>
              </a:rPr>
              <a:t>離職等または</a:t>
            </a:r>
            <a:r>
              <a:rPr lang="ja-JP" altLang="en-US" sz="1400" dirty="0">
                <a:solidFill>
                  <a:srgbClr val="FF0000"/>
                </a:solidFill>
                <a:latin typeface="HG丸ｺﾞｼｯｸM-PRO" panose="020F0600000000000000" pitchFamily="50" charset="-128"/>
                <a:ea typeface="HG丸ｺﾞｼｯｸM-PRO" panose="020F0600000000000000" pitchFamily="50" charset="-128"/>
              </a:rPr>
              <a:t>やむを得ない休業等により</a:t>
            </a:r>
            <a:r>
              <a:rPr lang="ja-JP" altLang="en-US" sz="1400" dirty="0">
                <a:latin typeface="HG丸ｺﾞｼｯｸM-PRO" panose="020F0600000000000000" pitchFamily="50" charset="-128"/>
                <a:ea typeface="HG丸ｺﾞｼｯｸM-PRO" panose="020F0600000000000000" pitchFamily="50" charset="-128"/>
              </a:rPr>
              <a:t>経済的に困窮し、住居喪失者  </a:t>
            </a:r>
            <a:endParaRPr lang="en-US" altLang="ja-JP" sz="1400" dirty="0">
              <a:latin typeface="HG丸ｺﾞｼｯｸM-PRO" panose="020F0600000000000000" pitchFamily="50" charset="-128"/>
              <a:ea typeface="HG丸ｺﾞｼｯｸM-PRO" panose="020F0600000000000000" pitchFamily="50" charset="-128"/>
            </a:endParaRPr>
          </a:p>
          <a:p>
            <a:r>
              <a:rPr lang="en-US" altLang="ja-JP" sz="1400" dirty="0">
                <a:latin typeface="HG丸ｺﾞｼｯｸM-PRO" panose="020F0600000000000000" pitchFamily="50" charset="-128"/>
                <a:ea typeface="HG丸ｺﾞｼｯｸM-PRO" panose="020F0600000000000000" pitchFamily="50" charset="-128"/>
              </a:rPr>
              <a:t>       </a:t>
            </a:r>
            <a:r>
              <a:rPr lang="ja-JP" altLang="en-US" sz="1400" dirty="0">
                <a:latin typeface="HG丸ｺﾞｼｯｸM-PRO" panose="020F0600000000000000" pitchFamily="50" charset="-128"/>
                <a:ea typeface="HG丸ｺﾞｼｯｸM-PRO" panose="020F0600000000000000" pitchFamily="50" charset="-128"/>
              </a:rPr>
              <a:t>または住居喪失のおそれがある方。</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② 申請日において、離職・廃業等をした日から２年以内である。</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solidFill>
                  <a:srgbClr val="FF0000"/>
                </a:solidFill>
                <a:latin typeface="HG丸ｺﾞｼｯｸM-PRO" panose="020F0600000000000000" pitchFamily="50" charset="-128"/>
                <a:ea typeface="HG丸ｺﾞｼｯｸM-PRO" panose="020F0600000000000000" pitchFamily="50" charset="-128"/>
              </a:rPr>
              <a:t>　    （疾病、負傷、育児等自治体が認める場合は、事情により最長</a:t>
            </a:r>
            <a:r>
              <a:rPr lang="en-US" altLang="ja-JP" sz="1400" dirty="0">
                <a:solidFill>
                  <a:srgbClr val="FF0000"/>
                </a:solidFill>
                <a:latin typeface="HG丸ｺﾞｼｯｸM-PRO" panose="020F0600000000000000" pitchFamily="50" charset="-128"/>
                <a:ea typeface="HG丸ｺﾞｼｯｸM-PRO" panose="020F0600000000000000" pitchFamily="50" charset="-128"/>
              </a:rPr>
              <a:t>4</a:t>
            </a:r>
            <a:r>
              <a:rPr lang="ja-JP" altLang="en-US" sz="1400" dirty="0">
                <a:solidFill>
                  <a:srgbClr val="FF0000"/>
                </a:solidFill>
                <a:latin typeface="HG丸ｺﾞｼｯｸM-PRO" panose="020F0600000000000000" pitchFamily="50" charset="-128"/>
                <a:ea typeface="HG丸ｺﾞｼｯｸM-PRO" panose="020F0600000000000000" pitchFamily="50" charset="-128"/>
              </a:rPr>
              <a:t>年）</a:t>
            </a:r>
            <a:endParaRPr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lang="ja-JP" altLang="en-US" sz="1400" dirty="0">
                <a:solidFill>
                  <a:srgbClr val="FF0000"/>
                </a:solidFill>
                <a:latin typeface="HG丸ｺﾞｼｯｸM-PRO" panose="020F0600000000000000" pitchFamily="50" charset="-128"/>
                <a:ea typeface="HG丸ｺﾞｼｯｸM-PRO" panose="020F0600000000000000" pitchFamily="50" charset="-128"/>
              </a:rPr>
              <a:t>　    または給与及び、収入を得る機会が個人の都合によらず減少し本人の</a:t>
            </a:r>
            <a:endParaRPr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lang="ja-JP" altLang="en-US" sz="1400" dirty="0">
                <a:solidFill>
                  <a:srgbClr val="FF0000"/>
                </a:solidFill>
                <a:latin typeface="HG丸ｺﾞｼｯｸM-PRO" panose="020F0600000000000000" pitchFamily="50" charset="-128"/>
                <a:ea typeface="HG丸ｺﾞｼｯｸM-PRO" panose="020F0600000000000000" pitchFamily="50" charset="-128"/>
              </a:rPr>
              <a:t>状況が、離職または廃業と同等の状況にあること。</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③ </a:t>
            </a:r>
            <a:r>
              <a:rPr lang="ja-JP" altLang="en-US" sz="1400" dirty="0">
                <a:solidFill>
                  <a:srgbClr val="FF0000"/>
                </a:solidFill>
                <a:latin typeface="HG丸ｺﾞｼｯｸM-PRO" panose="020F0600000000000000" pitchFamily="50" charset="-128"/>
                <a:ea typeface="HG丸ｺﾞｼｯｸM-PRO" panose="020F0600000000000000" pitchFamily="50" charset="-128"/>
              </a:rPr>
              <a:t>離職や休業等の以前に、</a:t>
            </a:r>
            <a:r>
              <a:rPr lang="ja-JP" altLang="en-US" sz="1400" dirty="0">
                <a:latin typeface="HG丸ｺﾞｼｯｸM-PRO" panose="020F0600000000000000" pitchFamily="50" charset="-128"/>
                <a:ea typeface="HG丸ｺﾞｼｯｸM-PRO" panose="020F0600000000000000" pitchFamily="50" charset="-128"/>
              </a:rPr>
              <a:t>主たる生計維持者であったこと。</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（離職前には主たる生計維持者ではなかったが、その後、離婚等に</a:t>
            </a:r>
            <a:endParaRPr lang="en-US" altLang="ja-JP" sz="1400" dirty="0">
              <a:latin typeface="HG丸ｺﾞｼｯｸM-PRO" panose="020F0600000000000000" pitchFamily="50" charset="-128"/>
              <a:ea typeface="HG丸ｺﾞｼｯｸM-PRO" panose="020F0600000000000000" pitchFamily="50" charset="-128"/>
            </a:endParaRPr>
          </a:p>
          <a:p>
            <a:r>
              <a:rPr lang="en-US" altLang="ja-JP" sz="1400" dirty="0">
                <a:latin typeface="HG丸ｺﾞｼｯｸM-PRO" panose="020F0600000000000000" pitchFamily="50" charset="-128"/>
                <a:ea typeface="HG丸ｺﾞｼｯｸM-PRO" panose="020F0600000000000000" pitchFamily="50" charset="-128"/>
              </a:rPr>
              <a:t>       </a:t>
            </a:r>
            <a:r>
              <a:rPr lang="ja-JP" altLang="en-US" sz="1400" dirty="0">
                <a:latin typeface="HG丸ｺﾞｼｯｸM-PRO" panose="020F0600000000000000" pitchFamily="50" charset="-128"/>
                <a:ea typeface="HG丸ｺﾞｼｯｸM-PRO" panose="020F0600000000000000" pitchFamily="50" charset="-128"/>
              </a:rPr>
              <a:t>より申請時には主たる生計維持者となっている場合も含む）</a:t>
            </a:r>
          </a:p>
          <a:p>
            <a:r>
              <a:rPr lang="ja-JP" altLang="en-US" sz="1400" dirty="0">
                <a:latin typeface="HG丸ｺﾞｼｯｸM-PRO" panose="020F0600000000000000" pitchFamily="50" charset="-128"/>
                <a:ea typeface="HG丸ｺﾞｼｯｸM-PRO" panose="020F0600000000000000" pitchFamily="50" charset="-128"/>
              </a:rPr>
              <a:t>   ④ 申請日の属する月の、申請者及び申請者と同一の世帯に属する者の</a:t>
            </a:r>
            <a:endParaRPr lang="en-US" altLang="ja-JP" sz="1400" dirty="0">
              <a:latin typeface="HG丸ｺﾞｼｯｸM-PRO" panose="020F0600000000000000" pitchFamily="50" charset="-128"/>
              <a:ea typeface="HG丸ｺﾞｼｯｸM-PRO" panose="020F0600000000000000" pitchFamily="50" charset="-128"/>
            </a:endParaRPr>
          </a:p>
          <a:p>
            <a:r>
              <a:rPr lang="en-US" altLang="ja-JP" sz="1400" dirty="0">
                <a:latin typeface="HG丸ｺﾞｼｯｸM-PRO" panose="020F0600000000000000" pitchFamily="50" charset="-128"/>
                <a:ea typeface="HG丸ｺﾞｼｯｸM-PRO" panose="020F0600000000000000" pitchFamily="50" charset="-128"/>
              </a:rPr>
              <a:t>       </a:t>
            </a:r>
            <a:r>
              <a:rPr lang="ja-JP" altLang="en-US" sz="1400" dirty="0">
                <a:latin typeface="HG丸ｺﾞｼｯｸM-PRO" panose="020F0600000000000000" pitchFamily="50" charset="-128"/>
                <a:ea typeface="HG丸ｺﾞｼｯｸM-PRO" panose="020F0600000000000000" pitchFamily="50" charset="-128"/>
              </a:rPr>
              <a:t>収入の合計額が次頁の表の金額以下であること。</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a:t>
            </a:r>
            <a:r>
              <a:rPr lang="ja-JP" altLang="en-US" sz="1400" dirty="0">
                <a:solidFill>
                  <a:srgbClr val="FF0000"/>
                </a:solidFill>
                <a:latin typeface="HG丸ｺﾞｼｯｸM-PRO" panose="020F0600000000000000" pitchFamily="50" charset="-128"/>
                <a:ea typeface="HG丸ｺﾞｼｯｸM-PRO" panose="020F0600000000000000" pitchFamily="50" charset="-128"/>
              </a:rPr>
              <a:t>収入とは、就労収入、年金・定期的な仕送り、公的給付金）</a:t>
            </a:r>
            <a:endParaRPr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lang="ja-JP" altLang="en-US" sz="1400" dirty="0">
                <a:solidFill>
                  <a:srgbClr val="FF0000"/>
                </a:solidFill>
                <a:latin typeface="HG丸ｺﾞｼｯｸM-PRO" panose="020F0600000000000000" pitchFamily="50" charset="-128"/>
                <a:ea typeface="HG丸ｺﾞｼｯｸM-PRO" panose="020F0600000000000000" pitchFamily="50" charset="-128"/>
              </a:rPr>
              <a:t>　　 </a:t>
            </a:r>
            <a:r>
              <a:rPr lang="en-US" altLang="ja-JP" sz="1100" dirty="0">
                <a:solidFill>
                  <a:srgbClr val="FF0000"/>
                </a:solidFill>
                <a:latin typeface="HG丸ｺﾞｼｯｸM-PRO" panose="020F0600000000000000" pitchFamily="50" charset="-128"/>
                <a:ea typeface="HG丸ｺﾞｼｯｸM-PRO" panose="020F0600000000000000" pitchFamily="50" charset="-128"/>
              </a:rPr>
              <a:t>※</a:t>
            </a:r>
            <a:r>
              <a:rPr lang="ja-JP" altLang="en-US" sz="1100" dirty="0">
                <a:solidFill>
                  <a:srgbClr val="FF0000"/>
                </a:solidFill>
                <a:latin typeface="HG丸ｺﾞｼｯｸM-PRO" panose="020F0600000000000000" pitchFamily="50" charset="-128"/>
                <a:ea typeface="HG丸ｺﾞｼｯｸM-PRO" panose="020F0600000000000000" pitchFamily="50" charset="-128"/>
              </a:rPr>
              <a:t>児童手当等の各種手当・賞与等は算定しない</a:t>
            </a:r>
            <a:endParaRPr lang="en-US" altLang="ja-JP" sz="1100" dirty="0">
              <a:solidFill>
                <a:srgbClr val="FF0000"/>
              </a:solidFill>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a:t>
            </a:r>
          </a:p>
        </p:txBody>
      </p:sp>
      <p:sp>
        <p:nvSpPr>
          <p:cNvPr id="3" name="横巻き 2"/>
          <p:cNvSpPr/>
          <p:nvPr/>
        </p:nvSpPr>
        <p:spPr>
          <a:xfrm>
            <a:off x="2888940" y="2034615"/>
            <a:ext cx="1728192" cy="432048"/>
          </a:xfrm>
          <a:prstGeom prst="horizontalScroll">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dirty="0"/>
              <a:t>抜粋版</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991" y="263596"/>
            <a:ext cx="1484784" cy="2097168"/>
          </a:xfrm>
          <a:prstGeom prst="rect">
            <a:avLst/>
          </a:prstGeom>
        </p:spPr>
      </p:pic>
      <p:sp>
        <p:nvSpPr>
          <p:cNvPr id="7" name="吹き出し: 角を丸めた四角形 6">
            <a:extLst>
              <a:ext uri="{FF2B5EF4-FFF2-40B4-BE49-F238E27FC236}">
                <a16:creationId xmlns:a16="http://schemas.microsoft.com/office/drawing/2014/main" id="{668E9803-98F6-4536-B1D3-723115F55040}"/>
              </a:ext>
            </a:extLst>
          </p:cNvPr>
          <p:cNvSpPr/>
          <p:nvPr/>
        </p:nvSpPr>
        <p:spPr>
          <a:xfrm>
            <a:off x="1700808" y="200270"/>
            <a:ext cx="4968552" cy="858983"/>
          </a:xfrm>
          <a:prstGeom prst="wedgeRoundRectCallout">
            <a:avLst>
              <a:gd name="adj1" fmla="val -56641"/>
              <a:gd name="adj2" fmla="val 8165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rgbClr val="FF0000"/>
                </a:solidFill>
                <a:latin typeface="HG丸ｺﾞｼｯｸM-PRO" panose="020F0600000000000000" pitchFamily="50" charset="-128"/>
                <a:ea typeface="HG丸ｺﾞｼｯｸM-PRO" panose="020F0600000000000000" pitchFamily="50" charset="-128"/>
              </a:rPr>
              <a:t>令和５年４月より制度が改正されました。</a:t>
            </a:r>
            <a:endParaRPr kumimoji="1" lang="en-US" altLang="ja-JP" b="1" dirty="0">
              <a:solidFill>
                <a:srgbClr val="FF0000"/>
              </a:solidFill>
              <a:latin typeface="HG丸ｺﾞｼｯｸM-PRO" panose="020F0600000000000000" pitchFamily="50" charset="-128"/>
              <a:ea typeface="HG丸ｺﾞｼｯｸM-PRO" panose="020F0600000000000000" pitchFamily="50" charset="-128"/>
            </a:endParaRPr>
          </a:p>
          <a:p>
            <a:pPr algn="ctr"/>
            <a:r>
              <a:rPr kumimoji="1" lang="ja-JP" altLang="en-US" b="1" dirty="0">
                <a:solidFill>
                  <a:srgbClr val="FF0000"/>
                </a:solidFill>
                <a:latin typeface="HG丸ｺﾞｼｯｸM-PRO" panose="020F0600000000000000" pitchFamily="50" charset="-128"/>
                <a:ea typeface="HG丸ｺﾞｼｯｸM-PRO" panose="020F0600000000000000" pitchFamily="50" charset="-128"/>
              </a:rPr>
              <a:t>（対象者・要件・受給中の義務）</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p:cNvGraphicFramePr>
            <a:graphicFrameLocks noGrp="1"/>
          </p:cNvGraphicFramePr>
          <p:nvPr>
            <p:extLst>
              <p:ext uri="{D42A27DB-BD31-4B8C-83A1-F6EECF244321}">
                <p14:modId xmlns:p14="http://schemas.microsoft.com/office/powerpoint/2010/main" val="4134407304"/>
              </p:ext>
            </p:extLst>
          </p:nvPr>
        </p:nvGraphicFramePr>
        <p:xfrm>
          <a:off x="773684" y="850763"/>
          <a:ext cx="5688632" cy="1728192"/>
        </p:xfrm>
        <a:graphic>
          <a:graphicData uri="http://schemas.openxmlformats.org/drawingml/2006/table">
            <a:tbl>
              <a:tblPr firstRow="1" bandRow="1">
                <a:tableStyleId>{5940675A-B579-460E-94D1-54222C63F5DA}</a:tableStyleId>
              </a:tblPr>
              <a:tblGrid>
                <a:gridCol w="1016516">
                  <a:extLst>
                    <a:ext uri="{9D8B030D-6E8A-4147-A177-3AD203B41FA5}">
                      <a16:colId xmlns:a16="http://schemas.microsoft.com/office/drawing/2014/main" val="20000"/>
                    </a:ext>
                  </a:extLst>
                </a:gridCol>
                <a:gridCol w="1647780">
                  <a:extLst>
                    <a:ext uri="{9D8B030D-6E8A-4147-A177-3AD203B41FA5}">
                      <a16:colId xmlns:a16="http://schemas.microsoft.com/office/drawing/2014/main" val="20001"/>
                    </a:ext>
                  </a:extLst>
                </a:gridCol>
                <a:gridCol w="3024336">
                  <a:extLst>
                    <a:ext uri="{9D8B030D-6E8A-4147-A177-3AD203B41FA5}">
                      <a16:colId xmlns:a16="http://schemas.microsoft.com/office/drawing/2014/main" val="20002"/>
                    </a:ext>
                  </a:extLst>
                </a:gridCol>
              </a:tblGrid>
              <a:tr h="351275">
                <a:tc>
                  <a:txBody>
                    <a:bodyPr/>
                    <a:lstStyle/>
                    <a:p>
                      <a:pPr algn="ctr"/>
                      <a:r>
                        <a:rPr kumimoji="1" lang="ja-JP" altLang="en-US" sz="1200" b="0" dirty="0">
                          <a:latin typeface="HG丸ｺﾞｼｯｸM-PRO" panose="020F0600000000000000" pitchFamily="50" charset="-128"/>
                          <a:ea typeface="HG丸ｺﾞｼｯｸM-PRO" panose="020F0600000000000000" pitchFamily="50" charset="-128"/>
                        </a:rPr>
                        <a:t>世帯人数 </a:t>
                      </a:r>
                    </a:p>
                  </a:txBody>
                  <a:tcPr/>
                </a:tc>
                <a:tc>
                  <a:txBody>
                    <a:bodyPr/>
                    <a:lstStyle/>
                    <a:p>
                      <a:pPr algn="ctr"/>
                      <a:r>
                        <a:rPr kumimoji="1" lang="ja-JP" altLang="en-US" sz="1200" b="0" dirty="0">
                          <a:latin typeface="HG丸ｺﾞｼｯｸM-PRO" panose="020F0600000000000000" pitchFamily="50" charset="-128"/>
                          <a:ea typeface="HG丸ｺﾞｼｯｸM-PRO" panose="020F0600000000000000" pitchFamily="50" charset="-128"/>
                        </a:rPr>
                        <a:t>基準額</a:t>
                      </a:r>
                    </a:p>
                  </a:txBody>
                  <a:tcPr/>
                </a:tc>
                <a:tc>
                  <a:txBody>
                    <a:bodyPr/>
                    <a:lstStyle/>
                    <a:p>
                      <a:pPr algn="ctr"/>
                      <a:r>
                        <a:rPr kumimoji="1" lang="ja-JP" altLang="en-US" sz="1200" b="0" dirty="0">
                          <a:latin typeface="HG丸ｺﾞｼｯｸM-PRO" panose="020F0600000000000000" pitchFamily="50" charset="-128"/>
                          <a:ea typeface="HG丸ｺﾞｼｯｸM-PRO" panose="020F0600000000000000" pitchFamily="50" charset="-128"/>
                        </a:rPr>
                        <a:t>収入基準額</a:t>
                      </a:r>
                    </a:p>
                  </a:txBody>
                  <a:tcPr/>
                </a:tc>
                <a:extLst>
                  <a:ext uri="{0D108BD9-81ED-4DB2-BD59-A6C34878D82A}">
                    <a16:rowId xmlns:a16="http://schemas.microsoft.com/office/drawing/2014/main" val="10000"/>
                  </a:ext>
                </a:extLst>
              </a:tr>
              <a:tr h="224789">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１人</a:t>
                      </a:r>
                    </a:p>
                  </a:txBody>
                  <a:tcPr/>
                </a:tc>
                <a:tc>
                  <a:txBody>
                    <a:bodyPr/>
                    <a:lstStyle/>
                    <a:p>
                      <a:pPr algn="r"/>
                      <a:r>
                        <a:rPr kumimoji="1" lang="ja-JP" altLang="en-US" sz="1200" dirty="0">
                          <a:latin typeface="HG丸ｺﾞｼｯｸM-PRO" panose="020F0600000000000000" pitchFamily="50" charset="-128"/>
                          <a:ea typeface="HG丸ｺﾞｼｯｸM-PRO" panose="020F0600000000000000" pitchFamily="50" charset="-128"/>
                        </a:rPr>
                        <a:t>　８１</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０００円</a:t>
                      </a:r>
                    </a:p>
                  </a:txBody>
                  <a:tcPr/>
                </a:tc>
                <a:tc rowSpan="5">
                  <a:txBody>
                    <a:bodyPr/>
                    <a:lstStyle/>
                    <a:p>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基準額（左記）＋家賃額（ただし、家賃額上限は、単身世帯４３</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０</a:t>
                      </a:r>
                      <a:r>
                        <a:rPr kumimoji="1" lang="en-US" altLang="ja-JP" sz="1200" dirty="0">
                          <a:latin typeface="HG丸ｺﾞｼｯｸM-PRO" panose="020F0600000000000000" pitchFamily="50" charset="-128"/>
                          <a:ea typeface="HG丸ｺﾞｼｯｸM-PRO" panose="020F0600000000000000" pitchFamily="50" charset="-128"/>
                        </a:rPr>
                        <a:t>00 </a:t>
                      </a:r>
                      <a:r>
                        <a:rPr kumimoji="1" lang="ja-JP" altLang="en-US" sz="1200" dirty="0">
                          <a:latin typeface="HG丸ｺﾞｼｯｸM-PRO" panose="020F0600000000000000" pitchFamily="50" charset="-128"/>
                          <a:ea typeface="HG丸ｺﾞｼｯｸM-PRO" panose="020F0600000000000000" pitchFamily="50" charset="-128"/>
                        </a:rPr>
                        <a:t>円、</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en-US" altLang="ja-JP" sz="1200" dirty="0">
                          <a:latin typeface="HG丸ｺﾞｼｯｸM-PRO" panose="020F0600000000000000" pitchFamily="50" charset="-128"/>
                          <a:ea typeface="HG丸ｺﾞｼｯｸM-PRO" panose="020F0600000000000000" pitchFamily="50" charset="-128"/>
                        </a:rPr>
                        <a:t>2</a:t>
                      </a:r>
                      <a:r>
                        <a:rPr kumimoji="1" lang="ja-JP" altLang="en-US" sz="1200" dirty="0">
                          <a:latin typeface="HG丸ｺﾞｼｯｸM-PRO" panose="020F0600000000000000" pitchFamily="50" charset="-128"/>
                          <a:ea typeface="HG丸ｺﾞｼｯｸM-PRO" panose="020F0600000000000000" pitchFamily="50" charset="-128"/>
                        </a:rPr>
                        <a:t>人世帯</a:t>
                      </a:r>
                      <a:r>
                        <a:rPr kumimoji="1" lang="en-US" altLang="ja-JP" sz="1200" dirty="0">
                          <a:latin typeface="HG丸ｺﾞｼｯｸM-PRO" panose="020F0600000000000000" pitchFamily="50" charset="-128"/>
                          <a:ea typeface="HG丸ｺﾞｼｯｸM-PRO" panose="020F0600000000000000" pitchFamily="50" charset="-128"/>
                        </a:rPr>
                        <a:t>52,00</a:t>
                      </a:r>
                      <a:r>
                        <a:rPr kumimoji="1" lang="ja-JP" altLang="en-US" sz="1200" dirty="0">
                          <a:latin typeface="HG丸ｺﾞｼｯｸM-PRO" panose="020F0600000000000000" pitchFamily="50" charset="-128"/>
                          <a:ea typeface="HG丸ｺﾞｼｯｸM-PRO" panose="020F0600000000000000" pitchFamily="50" charset="-128"/>
                        </a:rPr>
                        <a:t>０円、３～５</a:t>
                      </a:r>
                      <a:r>
                        <a:rPr kumimoji="1" lang="en-US" altLang="ja-JP" sz="1200" dirty="0">
                          <a:latin typeface="HG丸ｺﾞｼｯｸM-PRO" panose="020F0600000000000000" pitchFamily="50" charset="-128"/>
                          <a:ea typeface="HG丸ｺﾞｼｯｸM-PRO" panose="020F0600000000000000" pitchFamily="50" charset="-128"/>
                        </a:rPr>
                        <a:t> </a:t>
                      </a:r>
                      <a:r>
                        <a:rPr kumimoji="1" lang="ja-JP" altLang="en-US" sz="1200" dirty="0">
                          <a:latin typeface="HG丸ｺﾞｼｯｸM-PRO" panose="020F0600000000000000" pitchFamily="50" charset="-128"/>
                          <a:ea typeface="HG丸ｺﾞｼｯｸM-PRO" panose="020F0600000000000000" pitchFamily="50" charset="-128"/>
                        </a:rPr>
                        <a:t>人世帯は</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５６</a:t>
                      </a:r>
                      <a:r>
                        <a:rPr kumimoji="1" lang="en-US" altLang="ja-JP" sz="1200" dirty="0">
                          <a:latin typeface="HG丸ｺﾞｼｯｸM-PRO" panose="020F0600000000000000" pitchFamily="50" charset="-128"/>
                          <a:ea typeface="HG丸ｺﾞｼｯｸM-PRO" panose="020F0600000000000000" pitchFamily="50" charset="-128"/>
                        </a:rPr>
                        <a:t>,000 </a:t>
                      </a:r>
                      <a:r>
                        <a:rPr kumimoji="1" lang="ja-JP" altLang="en-US" sz="1200" dirty="0">
                          <a:latin typeface="HG丸ｺﾞｼｯｸM-PRO" panose="020F0600000000000000" pitchFamily="50" charset="-128"/>
                          <a:ea typeface="HG丸ｺﾞｼｯｸM-PRO" panose="020F0600000000000000" pitchFamily="50" charset="-128"/>
                        </a:rPr>
                        <a:t>円を上限とする）</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　　　　　　</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６人以上は別途上限あり</a:t>
                      </a:r>
                    </a:p>
                  </a:txBody>
                  <a:tcPr/>
                </a:tc>
                <a:extLst>
                  <a:ext uri="{0D108BD9-81ED-4DB2-BD59-A6C34878D82A}">
                    <a16:rowId xmlns:a16="http://schemas.microsoft.com/office/drawing/2014/main" val="10001"/>
                  </a:ext>
                </a:extLst>
              </a:tr>
              <a:tr h="233554">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２人</a:t>
                      </a:r>
                    </a:p>
                  </a:txBody>
                  <a:tcPr/>
                </a:tc>
                <a:tc>
                  <a:txBody>
                    <a:bodyPr/>
                    <a:lstStyle/>
                    <a:p>
                      <a:pPr algn="r"/>
                      <a:r>
                        <a:rPr kumimoji="1" lang="ja-JP" altLang="en-US" sz="1200" dirty="0">
                          <a:latin typeface="HG丸ｺﾞｼｯｸM-PRO" panose="020F0600000000000000" pitchFamily="50" charset="-128"/>
                          <a:ea typeface="HG丸ｺﾞｼｯｸM-PRO" panose="020F0600000000000000" pitchFamily="50" charset="-128"/>
                        </a:rPr>
                        <a:t>１２３</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０００円</a:t>
                      </a:r>
                    </a:p>
                  </a:txBody>
                  <a:tcPr/>
                </a:tc>
                <a:tc vMerge="1">
                  <a:txBody>
                    <a:bodyPr/>
                    <a:lstStyle/>
                    <a:p>
                      <a:endParaRPr kumimoji="1" lang="ja-JP" altLang="en-US" dirty="0"/>
                    </a:p>
                  </a:txBody>
                  <a:tcPr/>
                </a:tc>
                <a:extLst>
                  <a:ext uri="{0D108BD9-81ED-4DB2-BD59-A6C34878D82A}">
                    <a16:rowId xmlns:a16="http://schemas.microsoft.com/office/drawing/2014/main" val="10002"/>
                  </a:ext>
                </a:extLst>
              </a:tr>
              <a:tr h="242319">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３人</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HG丸ｺﾞｼｯｸM-PRO" panose="020F0600000000000000" pitchFamily="50" charset="-128"/>
                          <a:ea typeface="HG丸ｺﾞｼｯｸM-PRO" panose="020F0600000000000000" pitchFamily="50" charset="-128"/>
                        </a:rPr>
                        <a:t>１５７</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０００円</a:t>
                      </a:r>
                    </a:p>
                  </a:txBody>
                  <a:tcPr/>
                </a:tc>
                <a:tc vMerge="1">
                  <a:txBody>
                    <a:bodyPr/>
                    <a:lstStyle/>
                    <a:p>
                      <a:endParaRPr kumimoji="1" lang="ja-JP" altLang="en-US" dirty="0"/>
                    </a:p>
                  </a:txBody>
                  <a:tcPr/>
                </a:tc>
                <a:extLst>
                  <a:ext uri="{0D108BD9-81ED-4DB2-BD59-A6C34878D82A}">
                    <a16:rowId xmlns:a16="http://schemas.microsoft.com/office/drawing/2014/main" val="10003"/>
                  </a:ext>
                </a:extLst>
              </a:tr>
              <a:tr h="259847">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４人</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HG丸ｺﾞｼｯｸM-PRO" panose="020F0600000000000000" pitchFamily="50" charset="-128"/>
                          <a:ea typeface="HG丸ｺﾞｼｯｸM-PRO" panose="020F0600000000000000" pitchFamily="50" charset="-128"/>
                        </a:rPr>
                        <a:t>１９４</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０００円</a:t>
                      </a:r>
                    </a:p>
                  </a:txBody>
                  <a:tcPr/>
                </a:tc>
                <a:tc vMerge="1">
                  <a:txBody>
                    <a:bodyPr/>
                    <a:lstStyle/>
                    <a:p>
                      <a:endParaRPr kumimoji="1" lang="ja-JP" altLang="en-US" dirty="0"/>
                    </a:p>
                  </a:txBody>
                  <a:tcPr/>
                </a:tc>
                <a:extLst>
                  <a:ext uri="{0D108BD9-81ED-4DB2-BD59-A6C34878D82A}">
                    <a16:rowId xmlns:a16="http://schemas.microsoft.com/office/drawing/2014/main" val="10004"/>
                  </a:ext>
                </a:extLst>
              </a:tr>
              <a:tr h="279637">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５人</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HG丸ｺﾞｼｯｸM-PRO" panose="020F0600000000000000" pitchFamily="50" charset="-128"/>
                          <a:ea typeface="HG丸ｺﾞｼｯｸM-PRO" panose="020F0600000000000000" pitchFamily="50" charset="-128"/>
                        </a:rPr>
                        <a:t>２３２</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０００円</a:t>
                      </a:r>
                    </a:p>
                  </a:txBody>
                  <a:tcPr/>
                </a:tc>
                <a:tc vMerge="1">
                  <a:txBody>
                    <a:bodyPr/>
                    <a:lstStyle/>
                    <a:p>
                      <a:endParaRPr kumimoji="1" lang="ja-JP" altLang="en-US" dirty="0"/>
                    </a:p>
                  </a:txBody>
                  <a:tcPr/>
                </a:tc>
                <a:extLst>
                  <a:ext uri="{0D108BD9-81ED-4DB2-BD59-A6C34878D82A}">
                    <a16:rowId xmlns:a16="http://schemas.microsoft.com/office/drawing/2014/main" val="10005"/>
                  </a:ext>
                </a:extLst>
              </a:tr>
            </a:tbl>
          </a:graphicData>
        </a:graphic>
      </p:graphicFrame>
      <p:sp>
        <p:nvSpPr>
          <p:cNvPr id="8" name="正方形/長方形 7"/>
          <p:cNvSpPr/>
          <p:nvPr/>
        </p:nvSpPr>
        <p:spPr>
          <a:xfrm>
            <a:off x="540000" y="2787442"/>
            <a:ext cx="6156000" cy="523220"/>
          </a:xfrm>
          <a:prstGeom prst="rect">
            <a:avLst/>
          </a:prstGeom>
        </p:spPr>
        <p:txBody>
          <a:bodyPr wrap="square">
            <a:spAutoFit/>
          </a:bodyPr>
          <a:lstStyle/>
          <a:p>
            <a:r>
              <a:rPr lang="ja-JP" altLang="en-US" sz="1400" dirty="0">
                <a:latin typeface="HG丸ｺﾞｼｯｸM-PRO" panose="020F0600000000000000" pitchFamily="50" charset="-128"/>
                <a:ea typeface="HG丸ｺﾞｼｯｸM-PRO" panose="020F0600000000000000" pitchFamily="50" charset="-128"/>
              </a:rPr>
              <a:t>   ⑤ 申請日において、申請者及び申請者と生活を一つにしている同居の</a:t>
            </a:r>
            <a:endParaRPr lang="en-US" altLang="ja-JP" sz="1400" dirty="0">
              <a:latin typeface="HG丸ｺﾞｼｯｸM-PRO" panose="020F0600000000000000" pitchFamily="50" charset="-128"/>
              <a:ea typeface="HG丸ｺﾞｼｯｸM-PRO" panose="020F0600000000000000" pitchFamily="50" charset="-128"/>
            </a:endParaRPr>
          </a:p>
          <a:p>
            <a:r>
              <a:rPr lang="en-US" altLang="ja-JP" sz="1400" dirty="0">
                <a:latin typeface="HG丸ｺﾞｼｯｸM-PRO" panose="020F0600000000000000" pitchFamily="50" charset="-128"/>
                <a:ea typeface="HG丸ｺﾞｼｯｸM-PRO" panose="020F0600000000000000" pitchFamily="50" charset="-128"/>
              </a:rPr>
              <a:t>       </a:t>
            </a:r>
            <a:r>
              <a:rPr lang="ja-JP" altLang="en-US" sz="1400" dirty="0">
                <a:latin typeface="HG丸ｺﾞｼｯｸM-PRO" panose="020F0600000000000000" pitchFamily="50" charset="-128"/>
                <a:ea typeface="HG丸ｺﾞｼｯｸM-PRO" panose="020F0600000000000000" pitchFamily="50" charset="-128"/>
              </a:rPr>
              <a:t>親族等の</a:t>
            </a:r>
            <a:r>
              <a:rPr lang="ja-JP" altLang="en-US" sz="1400" dirty="0">
                <a:solidFill>
                  <a:srgbClr val="FF0000"/>
                </a:solidFill>
                <a:latin typeface="HG丸ｺﾞｼｯｸM-PRO" panose="020F0600000000000000" pitchFamily="50" charset="-128"/>
                <a:ea typeface="HG丸ｺﾞｼｯｸM-PRO" panose="020F0600000000000000" pitchFamily="50" charset="-128"/>
              </a:rPr>
              <a:t>保有している資産</a:t>
            </a:r>
            <a:r>
              <a:rPr lang="ja-JP" altLang="en-US" sz="1400" dirty="0">
                <a:latin typeface="HG丸ｺﾞｼｯｸM-PRO" panose="020F0600000000000000" pitchFamily="50" charset="-128"/>
                <a:ea typeface="HG丸ｺﾞｼｯｸM-PRO" panose="020F0600000000000000" pitchFamily="50" charset="-128"/>
              </a:rPr>
              <a:t>の合計額が次の表の金額以下であること。</a:t>
            </a:r>
            <a:endParaRPr lang="ja-JP" altLang="en-US" sz="1400" dirty="0"/>
          </a:p>
        </p:txBody>
      </p:sp>
      <p:graphicFrame>
        <p:nvGraphicFramePr>
          <p:cNvPr id="12" name="表 11"/>
          <p:cNvGraphicFramePr>
            <a:graphicFrameLocks noGrp="1"/>
          </p:cNvGraphicFramePr>
          <p:nvPr>
            <p:extLst>
              <p:ext uri="{D42A27DB-BD31-4B8C-83A1-F6EECF244321}">
                <p14:modId xmlns:p14="http://schemas.microsoft.com/office/powerpoint/2010/main" val="3229483609"/>
              </p:ext>
            </p:extLst>
          </p:nvPr>
        </p:nvGraphicFramePr>
        <p:xfrm>
          <a:off x="773684" y="3551993"/>
          <a:ext cx="5688632" cy="1532572"/>
        </p:xfrm>
        <a:graphic>
          <a:graphicData uri="http://schemas.openxmlformats.org/drawingml/2006/table">
            <a:tbl>
              <a:tblPr firstRow="1" bandRow="1">
                <a:tableStyleId>{5940675A-B579-460E-94D1-54222C63F5DA}</a:tableStyleId>
              </a:tblPr>
              <a:tblGrid>
                <a:gridCol w="1008112">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gridCol w="3024336">
                  <a:extLst>
                    <a:ext uri="{9D8B030D-6E8A-4147-A177-3AD203B41FA5}">
                      <a16:colId xmlns:a16="http://schemas.microsoft.com/office/drawing/2014/main" val="20002"/>
                    </a:ext>
                  </a:extLst>
                </a:gridCol>
              </a:tblGrid>
              <a:tr h="3438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世帯人数</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金融資産</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備　考</a:t>
                      </a:r>
                    </a:p>
                  </a:txBody>
                  <a:tcPr/>
                </a:tc>
                <a:extLst>
                  <a:ext uri="{0D108BD9-81ED-4DB2-BD59-A6C34878D82A}">
                    <a16:rowId xmlns:a16="http://schemas.microsoft.com/office/drawing/2014/main" val="10000"/>
                  </a:ext>
                </a:extLst>
              </a:tr>
              <a:tr h="280614">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１人</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４８６</a:t>
                      </a:r>
                      <a:r>
                        <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０００円</a:t>
                      </a:r>
                    </a:p>
                  </a:txBody>
                  <a:tcPr/>
                </a:tc>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基準額</a:t>
                      </a:r>
                      <a:r>
                        <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６倍（上限１００万円まで）</a:t>
                      </a:r>
                      <a:endPar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200" b="0" i="0" u="none" strike="noStrike" kern="1200" cap="none" spc="0" normalizeH="0" baseline="0" noProof="0" dirty="0">
                          <a:ln>
                            <a:noFill/>
                          </a:ln>
                          <a:solidFill>
                            <a:srgbClr val="FF0000"/>
                          </a:solidFill>
                          <a:effectLst/>
                          <a:uLnTx/>
                          <a:uFillTx/>
                          <a:latin typeface="HG丸ｺﾞｼｯｸM-PRO" panose="020F0600000000000000" pitchFamily="50" charset="-128"/>
                          <a:ea typeface="HG丸ｺﾞｼｯｸM-PRO" panose="020F0600000000000000" pitchFamily="50" charset="-128"/>
                          <a:cs typeface="+mn-cs"/>
                        </a:rPr>
                        <a:t>左記の金融資産は、手持ちの現金、</a:t>
                      </a:r>
                      <a:endParaRPr kumimoji="1" lang="en-US" altLang="ja-JP" sz="1200" b="0" i="0" u="none" strike="noStrike" kern="1200" cap="none" spc="0" normalizeH="0" baseline="0" noProof="0" dirty="0">
                        <a:ln>
                          <a:noFill/>
                        </a:ln>
                        <a:solidFill>
                          <a:srgbClr val="FF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FF0000"/>
                          </a:solidFill>
                          <a:effectLst/>
                          <a:uLnTx/>
                          <a:uFillTx/>
                          <a:latin typeface="HG丸ｺﾞｼｯｸM-PRO" panose="020F0600000000000000" pitchFamily="50" charset="-128"/>
                          <a:ea typeface="HG丸ｺﾞｼｯｸM-PRO" panose="020F0600000000000000" pitchFamily="50" charset="-128"/>
                          <a:cs typeface="+mn-cs"/>
                        </a:rPr>
                        <a:t>金融機関の預金（普通、定期、積立）</a:t>
                      </a:r>
                      <a:endParaRPr kumimoji="1" lang="en-US" altLang="ja-JP" sz="1200" b="0" i="0" u="none" strike="noStrike" kern="1200" cap="none" spc="0" normalizeH="0" baseline="0" noProof="0" dirty="0">
                        <a:ln>
                          <a:noFill/>
                        </a:ln>
                        <a:solidFill>
                          <a:srgbClr val="FF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FF0000"/>
                          </a:solidFill>
                          <a:effectLst/>
                          <a:uLnTx/>
                          <a:uFillTx/>
                          <a:latin typeface="HG丸ｺﾞｼｯｸM-PRO" panose="020F0600000000000000" pitchFamily="50" charset="-128"/>
                          <a:ea typeface="HG丸ｺﾞｼｯｸM-PRO" panose="020F0600000000000000" pitchFamily="50" charset="-128"/>
                          <a:cs typeface="+mn-cs"/>
                        </a:rPr>
                        <a:t>および債券、株式、投資信託、暗号資産をいう。（生命保険、個人年金保険等は含まない）</a:t>
                      </a:r>
                      <a:endParaRPr kumimoji="1" lang="ja-JP" altLang="en-US" sz="1200" dirty="0">
                        <a:solidFill>
                          <a:srgbClr val="FF0000"/>
                        </a:solidFill>
                      </a:endParaRPr>
                    </a:p>
                  </a:txBody>
                  <a:tcPr/>
                </a:tc>
                <a:extLst>
                  <a:ext uri="{0D108BD9-81ED-4DB2-BD59-A6C34878D82A}">
                    <a16:rowId xmlns:a16="http://schemas.microsoft.com/office/drawing/2014/main" val="10001"/>
                  </a:ext>
                </a:extLst>
              </a:tr>
              <a:tr h="216024">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２人</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HG丸ｺﾞｼｯｸM-PRO" panose="020F0600000000000000" pitchFamily="50" charset="-128"/>
                          <a:ea typeface="HG丸ｺﾞｼｯｸM-PRO" panose="020F0600000000000000" pitchFamily="50" charset="-128"/>
                        </a:rPr>
                        <a:t>　７３８</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０００円</a:t>
                      </a:r>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a:txBody>
                  <a:tcPr/>
                </a:tc>
                <a:extLst>
                  <a:ext uri="{0D108BD9-81ED-4DB2-BD59-A6C34878D82A}">
                    <a16:rowId xmlns:a16="http://schemas.microsoft.com/office/drawing/2014/main" val="10002"/>
                  </a:ext>
                </a:extLst>
              </a:tr>
              <a:tr h="229736">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３人</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HG丸ｺﾞｼｯｸM-PRO" panose="020F0600000000000000" pitchFamily="50" charset="-128"/>
                          <a:ea typeface="HG丸ｺﾞｼｯｸM-PRO" panose="020F0600000000000000" pitchFamily="50" charset="-128"/>
                        </a:rPr>
                        <a:t>　９４２</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０００円</a:t>
                      </a:r>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a:txBody>
                  <a:tcPr/>
                </a:tc>
                <a:extLst>
                  <a:ext uri="{0D108BD9-81ED-4DB2-BD59-A6C34878D82A}">
                    <a16:rowId xmlns:a16="http://schemas.microsoft.com/office/drawing/2014/main" val="10003"/>
                  </a:ext>
                </a:extLst>
              </a:tr>
              <a:tr h="243448">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４人以上</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HG丸ｺﾞｼｯｸM-PRO" panose="020F0600000000000000" pitchFamily="50" charset="-128"/>
                          <a:ea typeface="HG丸ｺﾞｼｯｸM-PRO" panose="020F0600000000000000" pitchFamily="50" charset="-128"/>
                        </a:rPr>
                        <a:t>１</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０００</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０００円</a:t>
                      </a:r>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a:txBody>
                  <a:tcPr/>
                </a:tc>
                <a:extLst>
                  <a:ext uri="{0D108BD9-81ED-4DB2-BD59-A6C34878D82A}">
                    <a16:rowId xmlns:a16="http://schemas.microsoft.com/office/drawing/2014/main" val="10004"/>
                  </a:ext>
                </a:extLst>
              </a:tr>
            </a:tbl>
          </a:graphicData>
        </a:graphic>
      </p:graphicFrame>
      <p:sp>
        <p:nvSpPr>
          <p:cNvPr id="13" name="正方形/長方形 12"/>
          <p:cNvSpPr/>
          <p:nvPr/>
        </p:nvSpPr>
        <p:spPr>
          <a:xfrm>
            <a:off x="540000" y="5256739"/>
            <a:ext cx="6156000" cy="1600438"/>
          </a:xfrm>
          <a:prstGeom prst="rect">
            <a:avLst/>
          </a:prstGeom>
        </p:spPr>
        <p:txBody>
          <a:bodyPr wrap="square">
            <a:spAutoFit/>
          </a:bodyPr>
          <a:lstStyle/>
          <a:p>
            <a:r>
              <a:rPr lang="ja-JP" altLang="en-US" sz="1300" dirty="0">
                <a:latin typeface="HG丸ｺﾞｼｯｸM-PRO" panose="020F0600000000000000" pitchFamily="50" charset="-128"/>
                <a:ea typeface="HG丸ｺﾞｼｯｸM-PRO" panose="020F0600000000000000" pitchFamily="50" charset="-128"/>
              </a:rPr>
              <a:t>   </a:t>
            </a:r>
            <a:r>
              <a:rPr lang="ja-JP" altLang="en-US" sz="1400" dirty="0">
                <a:latin typeface="HG丸ｺﾞｼｯｸM-PRO" panose="020F0600000000000000" pitchFamily="50" charset="-128"/>
                <a:ea typeface="HG丸ｺﾞｼｯｸM-PRO" panose="020F0600000000000000" pitchFamily="50" charset="-128"/>
              </a:rPr>
              <a:t>⑥ </a:t>
            </a:r>
            <a:r>
              <a:rPr lang="ja-JP" altLang="en-US" sz="1400" dirty="0">
                <a:solidFill>
                  <a:srgbClr val="FF0000"/>
                </a:solidFill>
                <a:latin typeface="HG丸ｺﾞｼｯｸM-PRO" panose="020F0600000000000000" pitchFamily="50" charset="-128"/>
                <a:ea typeface="HG丸ｺﾞｼｯｸM-PRO" panose="020F0600000000000000" pitchFamily="50" charset="-128"/>
              </a:rPr>
              <a:t>受給決定後は、誠実かつ熱心に常用就職を目指した求職活動や経営</a:t>
            </a:r>
            <a:endParaRPr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lang="ja-JP" altLang="en-US" sz="1400" dirty="0">
                <a:solidFill>
                  <a:srgbClr val="FF0000"/>
                </a:solidFill>
                <a:latin typeface="HG丸ｺﾞｼｯｸM-PRO" panose="020F0600000000000000" pitchFamily="50" charset="-128"/>
                <a:ea typeface="HG丸ｺﾞｼｯｸM-PRO" panose="020F0600000000000000" pitchFamily="50" charset="-128"/>
              </a:rPr>
              <a:t>相談をもとにした経営改善のための活動を行うこと。</a:t>
            </a:r>
            <a:endParaRPr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⑦ </a:t>
            </a:r>
            <a:r>
              <a:rPr lang="ja-JP" altLang="en-US" sz="1400" dirty="0">
                <a:solidFill>
                  <a:srgbClr val="FF0000"/>
                </a:solidFill>
                <a:latin typeface="HG丸ｺﾞｼｯｸM-PRO" panose="020F0600000000000000" pitchFamily="50" charset="-128"/>
                <a:ea typeface="HG丸ｺﾞｼｯｸM-PRO" panose="020F0600000000000000" pitchFamily="50" charset="-128"/>
              </a:rPr>
              <a:t>自治体等が、実施する離職者等に対する住居の確保を目的とした類似</a:t>
            </a:r>
            <a:endParaRPr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lang="ja-JP" altLang="en-US" sz="1400" dirty="0">
                <a:solidFill>
                  <a:srgbClr val="FF0000"/>
                </a:solidFill>
                <a:latin typeface="HG丸ｺﾞｼｯｸM-PRO" panose="020F0600000000000000" pitchFamily="50" charset="-128"/>
                <a:ea typeface="HG丸ｺﾞｼｯｸM-PRO" panose="020F0600000000000000" pitchFamily="50" charset="-128"/>
              </a:rPr>
              <a:t>の給付等を、申請者及び申請者と同一の世帯に属する者が受けていな</a:t>
            </a:r>
            <a:endParaRPr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lang="ja-JP" altLang="en-US" sz="1400" dirty="0">
                <a:solidFill>
                  <a:srgbClr val="FF0000"/>
                </a:solidFill>
                <a:latin typeface="HG丸ｺﾞｼｯｸM-PRO" panose="020F0600000000000000" pitchFamily="50" charset="-128"/>
                <a:ea typeface="HG丸ｺﾞｼｯｸM-PRO" panose="020F0600000000000000" pitchFamily="50" charset="-128"/>
              </a:rPr>
              <a:t>いこと。</a:t>
            </a:r>
          </a:p>
          <a:p>
            <a:r>
              <a:rPr lang="ja-JP" altLang="en-US" sz="1400" dirty="0">
                <a:latin typeface="HG丸ｺﾞｼｯｸM-PRO" panose="020F0600000000000000" pitchFamily="50" charset="-128"/>
                <a:ea typeface="HG丸ｺﾞｼｯｸM-PRO" panose="020F0600000000000000" pitchFamily="50" charset="-128"/>
              </a:rPr>
              <a:t>   ⑧ 申請者及び申請者と同一の世帯に属する者のいずれもが、暴力団員で</a:t>
            </a:r>
            <a:endParaRPr lang="en-US" altLang="ja-JP" sz="1400" dirty="0">
              <a:latin typeface="HG丸ｺﾞｼｯｸM-PRO" panose="020F0600000000000000" pitchFamily="50" charset="-128"/>
              <a:ea typeface="HG丸ｺﾞｼｯｸM-PRO" panose="020F0600000000000000" pitchFamily="50" charset="-128"/>
            </a:endParaRPr>
          </a:p>
          <a:p>
            <a:r>
              <a:rPr lang="en-US" altLang="ja-JP" sz="1400" dirty="0">
                <a:latin typeface="HG丸ｺﾞｼｯｸM-PRO" panose="020F0600000000000000" pitchFamily="50" charset="-128"/>
                <a:ea typeface="HG丸ｺﾞｼｯｸM-PRO" panose="020F0600000000000000" pitchFamily="50" charset="-128"/>
              </a:rPr>
              <a:t>       </a:t>
            </a:r>
            <a:r>
              <a:rPr lang="ja-JP" altLang="en-US" sz="1400" dirty="0">
                <a:latin typeface="HG丸ｺﾞｼｯｸM-PRO" panose="020F0600000000000000" pitchFamily="50" charset="-128"/>
                <a:ea typeface="HG丸ｺﾞｼｯｸM-PRO" panose="020F0600000000000000" pitchFamily="50" charset="-128"/>
              </a:rPr>
              <a:t>ないこと。</a:t>
            </a:r>
            <a:endParaRPr lang="ja-JP" altLang="en-US" sz="1400" dirty="0"/>
          </a:p>
        </p:txBody>
      </p:sp>
      <p:sp>
        <p:nvSpPr>
          <p:cNvPr id="15" name="正方形/長方形 14"/>
          <p:cNvSpPr/>
          <p:nvPr/>
        </p:nvSpPr>
        <p:spPr>
          <a:xfrm>
            <a:off x="540000" y="7022585"/>
            <a:ext cx="6156000" cy="2185214"/>
          </a:xfrm>
          <a:prstGeom prst="rect">
            <a:avLst/>
          </a:prstGeom>
        </p:spPr>
        <p:txBody>
          <a:bodyPr wrap="square">
            <a:spAutoFit/>
          </a:bodyPr>
          <a:lstStyle/>
          <a:p>
            <a:pPr lvl="0"/>
            <a:r>
              <a:rPr lang="en-US" altLang="ja-JP" sz="1600" b="1" dirty="0">
                <a:solidFill>
                  <a:prstClr val="black"/>
                </a:solidFill>
                <a:latin typeface="HG丸ｺﾞｼｯｸM-PRO" panose="020F0600000000000000" pitchFamily="50" charset="-128"/>
                <a:ea typeface="HG丸ｺﾞｼｯｸM-PRO" panose="020F0600000000000000" pitchFamily="50" charset="-128"/>
              </a:rPr>
              <a:t>3.</a:t>
            </a:r>
            <a:r>
              <a:rPr lang="ja-JP" altLang="en-US" sz="1600" b="1" dirty="0">
                <a:solidFill>
                  <a:prstClr val="black"/>
                </a:solidFill>
                <a:latin typeface="HG丸ｺﾞｼｯｸM-PRO" panose="020F0600000000000000" pitchFamily="50" charset="-128"/>
                <a:ea typeface="HG丸ｺﾞｼｯｸM-PRO" panose="020F0600000000000000" pitchFamily="50" charset="-128"/>
              </a:rPr>
              <a:t>支給額 </a:t>
            </a:r>
            <a:endParaRPr lang="en-US" altLang="ja-JP" sz="1600" b="1" dirty="0">
              <a:solidFill>
                <a:prstClr val="black"/>
              </a:solidFill>
              <a:latin typeface="HG丸ｺﾞｼｯｸM-PRO" panose="020F0600000000000000" pitchFamily="50" charset="-128"/>
              <a:ea typeface="HG丸ｺﾞｼｯｸM-PRO" panose="020F0600000000000000" pitchFamily="50" charset="-128"/>
            </a:endParaRPr>
          </a:p>
          <a:p>
            <a:r>
              <a:rPr lang="ja-JP" altLang="en-US" sz="1400" dirty="0">
                <a:solidFill>
                  <a:prstClr val="black"/>
                </a:solidFill>
                <a:latin typeface="HG丸ｺﾞｼｯｸM-PRO" panose="020F0600000000000000" pitchFamily="50" charset="-128"/>
                <a:ea typeface="HG丸ｺﾞｼｯｸM-PRO" panose="020F0600000000000000" pitchFamily="50" charset="-128"/>
              </a:rPr>
              <a:t>  月額家賃のうち賃料分を支給（上限額以内で管理費、共益費等除く）</a:t>
            </a:r>
            <a:endParaRPr lang="en-US" altLang="ja-JP" sz="1400" dirty="0">
              <a:solidFill>
                <a:prstClr val="black"/>
              </a:solidFill>
              <a:latin typeface="HG丸ｺﾞｼｯｸM-PRO" panose="020F0600000000000000" pitchFamily="50" charset="-128"/>
              <a:ea typeface="HG丸ｺﾞｼｯｸM-PRO" panose="020F0600000000000000" pitchFamily="50" charset="-128"/>
            </a:endParaRPr>
          </a:p>
          <a:p>
            <a:r>
              <a:rPr lang="ja-JP" altLang="en-US" sz="1400" dirty="0">
                <a:solidFill>
                  <a:prstClr val="black"/>
                </a:solidFill>
                <a:latin typeface="HG丸ｺﾞｼｯｸM-PRO" panose="020F0600000000000000" pitchFamily="50" charset="-128"/>
                <a:ea typeface="HG丸ｺﾞｼｯｸM-PRO" panose="020F0600000000000000" pitchFamily="50" charset="-128"/>
              </a:rPr>
              <a:t>  ただし、世帯月収合計（総収入額）が一定額（基準額）以上の場合は、 </a:t>
            </a:r>
            <a:endParaRPr lang="en-US" altLang="ja-JP" sz="1400" dirty="0">
              <a:solidFill>
                <a:prstClr val="black"/>
              </a:solidFill>
              <a:latin typeface="HG丸ｺﾞｼｯｸM-PRO" panose="020F0600000000000000" pitchFamily="50" charset="-128"/>
              <a:ea typeface="HG丸ｺﾞｼｯｸM-PRO" panose="020F0600000000000000" pitchFamily="50" charset="-128"/>
            </a:endParaRPr>
          </a:p>
          <a:p>
            <a:pPr lvl="0"/>
            <a:r>
              <a:rPr lang="en-US" altLang="ja-JP" sz="1400" dirty="0">
                <a:solidFill>
                  <a:prstClr val="black"/>
                </a:solidFill>
                <a:latin typeface="HG丸ｺﾞｼｯｸM-PRO" panose="020F0600000000000000" pitchFamily="50" charset="-128"/>
                <a:ea typeface="HG丸ｺﾞｼｯｸM-PRO" panose="020F0600000000000000" pitchFamily="50" charset="-128"/>
              </a:rPr>
              <a:t>  </a:t>
            </a:r>
            <a:r>
              <a:rPr lang="ja-JP" altLang="en-US" sz="1400" dirty="0">
                <a:solidFill>
                  <a:prstClr val="black"/>
                </a:solidFill>
                <a:latin typeface="HG丸ｺﾞｼｯｸM-PRO" panose="020F0600000000000000" pitchFamily="50" charset="-128"/>
                <a:ea typeface="HG丸ｺﾞｼｯｸM-PRO" panose="020F0600000000000000" pitchFamily="50" charset="-128"/>
              </a:rPr>
              <a:t>次に掲げる計算式によって算出した額となります。</a:t>
            </a:r>
            <a:endParaRPr lang="en-US" altLang="ja-JP" sz="1400" dirty="0">
              <a:solidFill>
                <a:prstClr val="black"/>
              </a:solidFill>
              <a:latin typeface="HG丸ｺﾞｼｯｸM-PRO" panose="020F0600000000000000" pitchFamily="50" charset="-128"/>
              <a:ea typeface="HG丸ｺﾞｼｯｸM-PRO" panose="020F0600000000000000" pitchFamily="50" charset="-128"/>
            </a:endParaRPr>
          </a:p>
          <a:p>
            <a:pPr lvl="0"/>
            <a:r>
              <a:rPr lang="ja-JP" altLang="en-US" sz="1400" dirty="0">
                <a:solidFill>
                  <a:prstClr val="black"/>
                </a:solidFill>
                <a:latin typeface="HG丸ｺﾞｼｯｸM-PRO" panose="020F0600000000000000" pitchFamily="50" charset="-128"/>
                <a:ea typeface="HG丸ｺﾞｼｯｸM-PRO" panose="020F0600000000000000" pitchFamily="50" charset="-128"/>
              </a:rPr>
              <a:t>  ▼上限額：①単身世帯４３</a:t>
            </a:r>
            <a:r>
              <a:rPr lang="en-US" altLang="ja-JP" sz="1400" dirty="0">
                <a:solidFill>
                  <a:prstClr val="black"/>
                </a:solidFill>
                <a:latin typeface="HG丸ｺﾞｼｯｸM-PRO" panose="020F0600000000000000" pitchFamily="50" charset="-128"/>
                <a:ea typeface="HG丸ｺﾞｼｯｸM-PRO" panose="020F0600000000000000" pitchFamily="50" charset="-128"/>
              </a:rPr>
              <a:t>,</a:t>
            </a:r>
            <a:r>
              <a:rPr lang="ja-JP" altLang="en-US" sz="1400" dirty="0">
                <a:solidFill>
                  <a:prstClr val="black"/>
                </a:solidFill>
                <a:latin typeface="HG丸ｺﾞｼｯｸM-PRO" panose="020F0600000000000000" pitchFamily="50" charset="-128"/>
                <a:ea typeface="HG丸ｺﾞｼｯｸM-PRO" panose="020F0600000000000000" pitchFamily="50" charset="-128"/>
              </a:rPr>
              <a:t>０００円　　②</a:t>
            </a:r>
            <a:r>
              <a:rPr lang="en-US" altLang="ja-JP" sz="1400" dirty="0">
                <a:solidFill>
                  <a:prstClr val="black"/>
                </a:solidFill>
                <a:latin typeface="HG丸ｺﾞｼｯｸM-PRO" panose="020F0600000000000000" pitchFamily="50" charset="-128"/>
                <a:ea typeface="HG丸ｺﾞｼｯｸM-PRO" panose="020F0600000000000000" pitchFamily="50" charset="-128"/>
              </a:rPr>
              <a:t>2</a:t>
            </a:r>
            <a:r>
              <a:rPr lang="ja-JP" altLang="en-US" sz="1400" dirty="0">
                <a:solidFill>
                  <a:prstClr val="black"/>
                </a:solidFill>
                <a:latin typeface="HG丸ｺﾞｼｯｸM-PRO" panose="020F0600000000000000" pitchFamily="50" charset="-128"/>
                <a:ea typeface="HG丸ｺﾞｼｯｸM-PRO" panose="020F0600000000000000" pitchFamily="50" charset="-128"/>
              </a:rPr>
              <a:t>人世帯５２</a:t>
            </a:r>
            <a:r>
              <a:rPr lang="en-US" altLang="ja-JP" sz="1400" dirty="0">
                <a:solidFill>
                  <a:prstClr val="black"/>
                </a:solidFill>
                <a:latin typeface="HG丸ｺﾞｼｯｸM-PRO" panose="020F0600000000000000" pitchFamily="50" charset="-128"/>
                <a:ea typeface="HG丸ｺﾞｼｯｸM-PRO" panose="020F0600000000000000" pitchFamily="50" charset="-128"/>
              </a:rPr>
              <a:t>,</a:t>
            </a:r>
            <a:r>
              <a:rPr lang="ja-JP" altLang="en-US" sz="1400" dirty="0">
                <a:solidFill>
                  <a:prstClr val="black"/>
                </a:solidFill>
                <a:latin typeface="HG丸ｺﾞｼｯｸM-PRO" panose="020F0600000000000000" pitchFamily="50" charset="-128"/>
                <a:ea typeface="HG丸ｺﾞｼｯｸM-PRO" panose="020F0600000000000000" pitchFamily="50" charset="-128"/>
              </a:rPr>
              <a:t>０００円</a:t>
            </a:r>
            <a:endParaRPr lang="en-US" altLang="ja-JP" sz="1400" dirty="0">
              <a:solidFill>
                <a:prstClr val="black"/>
              </a:solidFill>
              <a:latin typeface="HG丸ｺﾞｼｯｸM-PRO" panose="020F0600000000000000" pitchFamily="50" charset="-128"/>
              <a:ea typeface="HG丸ｺﾞｼｯｸM-PRO" panose="020F0600000000000000" pitchFamily="50" charset="-128"/>
            </a:endParaRPr>
          </a:p>
          <a:p>
            <a:pPr lvl="0"/>
            <a:r>
              <a:rPr lang="ja-JP" altLang="en-US" sz="1400" dirty="0">
                <a:solidFill>
                  <a:prstClr val="black"/>
                </a:solidFill>
                <a:latin typeface="HG丸ｺﾞｼｯｸM-PRO" panose="020F0600000000000000" pitchFamily="50" charset="-128"/>
                <a:ea typeface="HG丸ｺﾞｼｯｸM-PRO" panose="020F0600000000000000" pitchFamily="50" charset="-128"/>
              </a:rPr>
              <a:t>　　　　　  ③３～</a:t>
            </a:r>
            <a:r>
              <a:rPr lang="en-US" altLang="ja-JP" sz="1400" dirty="0">
                <a:solidFill>
                  <a:prstClr val="black"/>
                </a:solidFill>
                <a:latin typeface="HG丸ｺﾞｼｯｸM-PRO" panose="020F0600000000000000" pitchFamily="50" charset="-128"/>
                <a:ea typeface="HG丸ｺﾞｼｯｸM-PRO" panose="020F0600000000000000" pitchFamily="50" charset="-128"/>
              </a:rPr>
              <a:t>5</a:t>
            </a:r>
            <a:r>
              <a:rPr lang="ja-JP" altLang="en-US" sz="1400" dirty="0">
                <a:solidFill>
                  <a:prstClr val="black"/>
                </a:solidFill>
                <a:latin typeface="HG丸ｺﾞｼｯｸM-PRO" panose="020F0600000000000000" pitchFamily="50" charset="-128"/>
                <a:ea typeface="HG丸ｺﾞｼｯｸM-PRO" panose="020F0600000000000000" pitchFamily="50" charset="-128"/>
              </a:rPr>
              <a:t>人世帯５６</a:t>
            </a:r>
            <a:r>
              <a:rPr lang="en-US" altLang="ja-JP" sz="1400" dirty="0">
                <a:solidFill>
                  <a:prstClr val="black"/>
                </a:solidFill>
                <a:latin typeface="HG丸ｺﾞｼｯｸM-PRO" panose="020F0600000000000000" pitchFamily="50" charset="-128"/>
                <a:ea typeface="HG丸ｺﾞｼｯｸM-PRO" panose="020F0600000000000000" pitchFamily="50" charset="-128"/>
              </a:rPr>
              <a:t>,</a:t>
            </a:r>
            <a:r>
              <a:rPr lang="ja-JP" altLang="en-US" sz="1400" dirty="0">
                <a:solidFill>
                  <a:prstClr val="black"/>
                </a:solidFill>
                <a:latin typeface="HG丸ｺﾞｼｯｸM-PRO" panose="020F0600000000000000" pitchFamily="50" charset="-128"/>
                <a:ea typeface="HG丸ｺﾞｼｯｸM-PRO" panose="020F0600000000000000" pitchFamily="50" charset="-128"/>
              </a:rPr>
              <a:t>０００円　</a:t>
            </a:r>
            <a:r>
              <a:rPr lang="en-US" altLang="ja-JP" sz="1100" dirty="0">
                <a:solidFill>
                  <a:prstClr val="black"/>
                </a:solidFill>
                <a:latin typeface="HG丸ｺﾞｼｯｸM-PRO" panose="020F0600000000000000" pitchFamily="50" charset="-128"/>
                <a:ea typeface="HG丸ｺﾞｼｯｸM-PRO" panose="020F0600000000000000" pitchFamily="50" charset="-128"/>
              </a:rPr>
              <a:t>※</a:t>
            </a:r>
            <a:r>
              <a:rPr lang="ja-JP" altLang="en-US" sz="1100" dirty="0">
                <a:solidFill>
                  <a:prstClr val="black"/>
                </a:solidFill>
                <a:latin typeface="HG丸ｺﾞｼｯｸM-PRO" panose="020F0600000000000000" pitchFamily="50" charset="-128"/>
                <a:ea typeface="HG丸ｺﾞｼｯｸM-PRO" panose="020F0600000000000000" pitchFamily="50" charset="-128"/>
              </a:rPr>
              <a:t>６人以上世帯は別途上限あり</a:t>
            </a:r>
            <a:endParaRPr lang="en-US" altLang="ja-JP" sz="1400" dirty="0">
              <a:solidFill>
                <a:prstClr val="black"/>
              </a:solidFill>
              <a:latin typeface="HG丸ｺﾞｼｯｸM-PRO" panose="020F0600000000000000" pitchFamily="50" charset="-128"/>
              <a:ea typeface="HG丸ｺﾞｼｯｸM-PRO" panose="020F0600000000000000" pitchFamily="50" charset="-128"/>
            </a:endParaRPr>
          </a:p>
          <a:p>
            <a:pPr lvl="0"/>
            <a:r>
              <a:rPr lang="ja-JP" altLang="en-US" sz="1400" dirty="0">
                <a:solidFill>
                  <a:prstClr val="black"/>
                </a:solidFill>
                <a:latin typeface="HG丸ｺﾞｼｯｸM-PRO" panose="020F0600000000000000" pitchFamily="50" charset="-128"/>
                <a:ea typeface="HG丸ｺﾞｼｯｸM-PRO" panose="020F0600000000000000" pitchFamily="50" charset="-128"/>
              </a:rPr>
              <a:t>  ▼計算式：</a:t>
            </a:r>
            <a:r>
              <a:rPr lang="ja-JP" altLang="en-US" sz="1400" b="1" dirty="0">
                <a:solidFill>
                  <a:prstClr val="black"/>
                </a:solidFill>
                <a:latin typeface="HG丸ｺﾞｼｯｸM-PRO" panose="020F0600000000000000" pitchFamily="50" charset="-128"/>
                <a:ea typeface="HG丸ｺﾞｼｯｸM-PRO" panose="020F0600000000000000" pitchFamily="50" charset="-128"/>
              </a:rPr>
              <a:t>支給額 ＝ 家賃額 －（世帯月収</a:t>
            </a:r>
            <a:r>
              <a:rPr lang="ja-JP" altLang="en-US" sz="1000" b="1" dirty="0">
                <a:solidFill>
                  <a:prstClr val="black"/>
                </a:solidFill>
                <a:latin typeface="HG丸ｺﾞｼｯｸM-PRO" panose="020F0600000000000000" pitchFamily="50" charset="-128"/>
                <a:ea typeface="HG丸ｺﾞｼｯｸM-PRO" panose="020F0600000000000000" pitchFamily="50" charset="-128"/>
              </a:rPr>
              <a:t>＜総支給額＞ </a:t>
            </a:r>
            <a:r>
              <a:rPr lang="ja-JP" altLang="en-US" sz="1400" b="1" dirty="0">
                <a:solidFill>
                  <a:prstClr val="black"/>
                </a:solidFill>
                <a:latin typeface="HG丸ｺﾞｼｯｸM-PRO" panose="020F0600000000000000" pitchFamily="50" charset="-128"/>
                <a:ea typeface="HG丸ｺﾞｼｯｸM-PRO" panose="020F0600000000000000" pitchFamily="50" charset="-128"/>
              </a:rPr>
              <a:t>－基準額）</a:t>
            </a:r>
            <a:endParaRPr lang="en-US" altLang="ja-JP" sz="1400" b="1" dirty="0">
              <a:solidFill>
                <a:prstClr val="black"/>
              </a:solidFill>
              <a:latin typeface="HG丸ｺﾞｼｯｸM-PRO" panose="020F0600000000000000" pitchFamily="50" charset="-128"/>
              <a:ea typeface="HG丸ｺﾞｼｯｸM-PRO" panose="020F0600000000000000" pitchFamily="50" charset="-128"/>
            </a:endParaRPr>
          </a:p>
          <a:p>
            <a:pPr lvl="0"/>
            <a:endParaRPr lang="en-US" altLang="ja-JP" sz="800" b="1" dirty="0">
              <a:solidFill>
                <a:prstClr val="black"/>
              </a:solidFill>
              <a:latin typeface="HG丸ｺﾞｼｯｸM-PRO" panose="020F0600000000000000" pitchFamily="50" charset="-128"/>
              <a:ea typeface="HG丸ｺﾞｼｯｸM-PRO" panose="020F0600000000000000" pitchFamily="50" charset="-128"/>
            </a:endParaRPr>
          </a:p>
          <a:p>
            <a:r>
              <a:rPr lang="en-US" altLang="ja-JP" sz="1400" dirty="0">
                <a:solidFill>
                  <a:prstClr val="black"/>
                </a:solidFill>
                <a:latin typeface="HG丸ｺﾞｼｯｸM-PRO" panose="020F0600000000000000" pitchFamily="50" charset="-128"/>
                <a:ea typeface="HG丸ｺﾞｼｯｸM-PRO" panose="020F0600000000000000" pitchFamily="50" charset="-128"/>
              </a:rPr>
              <a:t>  ※</a:t>
            </a:r>
            <a:r>
              <a:rPr lang="ja-JP" altLang="en-US" sz="1400" dirty="0">
                <a:solidFill>
                  <a:prstClr val="black"/>
                </a:solidFill>
                <a:latin typeface="HG丸ｺﾞｼｯｸM-PRO" panose="020F0600000000000000" pitchFamily="50" charset="-128"/>
                <a:ea typeface="HG丸ｺﾞｼｯｸM-PRO" panose="020F0600000000000000" pitchFamily="50" charset="-128"/>
              </a:rPr>
              <a:t>原則３か月間（延長の可能性あり）</a:t>
            </a:r>
            <a:endParaRPr lang="en-US" altLang="ja-JP" sz="1400" dirty="0">
              <a:solidFill>
                <a:prstClr val="black"/>
              </a:solidFill>
              <a:latin typeface="HG丸ｺﾞｼｯｸM-PRO" panose="020F0600000000000000" pitchFamily="50" charset="-128"/>
              <a:ea typeface="HG丸ｺﾞｼｯｸM-PRO" panose="020F0600000000000000" pitchFamily="50" charset="-128"/>
            </a:endParaRPr>
          </a:p>
          <a:p>
            <a:pPr lvl="0"/>
            <a:endParaRPr lang="ja-JP" altLang="en-US" sz="1400" dirty="0">
              <a:solidFill>
                <a:prstClr val="black"/>
              </a:solidFill>
              <a:latin typeface="HG丸ｺﾞｼｯｸM-PRO" panose="020F0600000000000000" pitchFamily="50" charset="-128"/>
              <a:ea typeface="HG丸ｺﾞｼｯｸM-PRO" panose="020F0600000000000000" pitchFamily="50"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92847D98-3F14-4915-AC1D-52ED6E9A013F}"/>
              </a:ext>
            </a:extLst>
          </p:cNvPr>
          <p:cNvSpPr txBox="1"/>
          <p:nvPr/>
        </p:nvSpPr>
        <p:spPr>
          <a:xfrm>
            <a:off x="539873" y="7236997"/>
            <a:ext cx="6156000" cy="2400657"/>
          </a:xfrm>
          <a:prstGeom prst="rect">
            <a:avLst/>
          </a:prstGeom>
          <a:noFill/>
        </p:spPr>
        <p:txBody>
          <a:bodyPr wrap="square" rtlCol="0">
            <a:spAutoFit/>
          </a:bodyPr>
          <a:lstStyle/>
          <a:p>
            <a:r>
              <a:rPr kumimoji="1" lang="ja-JP" altLang="en-US" sz="1600" b="1" dirty="0">
                <a:solidFill>
                  <a:srgbClr val="FF0000"/>
                </a:solidFill>
                <a:latin typeface="HG丸ｺﾞｼｯｸM-PRO" panose="020F0600000000000000" pitchFamily="50" charset="-128"/>
                <a:ea typeface="HG丸ｺﾞｼｯｸM-PRO" panose="020F0600000000000000" pitchFamily="50" charset="-128"/>
              </a:rPr>
              <a:t>６</a:t>
            </a:r>
            <a:r>
              <a:rPr kumimoji="1" lang="en-US" altLang="ja-JP" sz="1600" b="1" dirty="0">
                <a:solidFill>
                  <a:srgbClr val="FF0000"/>
                </a:solidFill>
                <a:latin typeface="HG丸ｺﾞｼｯｸM-PRO" panose="020F0600000000000000" pitchFamily="50" charset="-128"/>
                <a:ea typeface="HG丸ｺﾞｼｯｸM-PRO" panose="020F0600000000000000" pitchFamily="50" charset="-128"/>
              </a:rPr>
              <a:t>.</a:t>
            </a:r>
            <a:r>
              <a:rPr kumimoji="1" lang="ja-JP" altLang="en-US" sz="1600" b="1" dirty="0">
                <a:latin typeface="HG丸ｺﾞｼｯｸM-PRO" panose="020F0600000000000000" pitchFamily="50" charset="-128"/>
                <a:ea typeface="HG丸ｺﾞｼｯｸM-PRO" panose="020F0600000000000000" pitchFamily="50" charset="-128"/>
              </a:rPr>
              <a:t>その他住居確保給付金に関する事項</a:t>
            </a:r>
            <a:endParaRPr kumimoji="1" lang="en-US" altLang="ja-JP" sz="1600" b="1" dirty="0">
              <a:latin typeface="HG丸ｺﾞｼｯｸM-PRO" panose="020F0600000000000000" pitchFamily="50" charset="-128"/>
              <a:ea typeface="HG丸ｺﾞｼｯｸM-PRO" panose="020F0600000000000000" pitchFamily="50" charset="-128"/>
            </a:endParaRPr>
          </a:p>
          <a:p>
            <a:r>
              <a:rPr kumimoji="1" lang="ja-JP" altLang="en-US" sz="1400" dirty="0">
                <a:latin typeface="HG丸ｺﾞｼｯｸM-PRO" panose="020F0600000000000000" pitchFamily="50" charset="-128"/>
                <a:ea typeface="HG丸ｺﾞｼｯｸM-PRO" panose="020F0600000000000000" pitchFamily="50" charset="-128"/>
              </a:rPr>
              <a:t>   </a:t>
            </a:r>
            <a:r>
              <a:rPr kumimoji="1" lang="ja-JP" altLang="en-US" sz="1200" dirty="0">
                <a:latin typeface="HG丸ｺﾞｼｯｸM-PRO" panose="020F0600000000000000" pitchFamily="50" charset="-128"/>
                <a:ea typeface="HG丸ｺﾞｼｯｸM-PRO" panose="020F0600000000000000" pitchFamily="50" charset="-128"/>
              </a:rPr>
              <a:t>・受給中に常用就職した場合は届出が必要です。支給決定後、常用就職（雇用契約に</a:t>
            </a:r>
            <a:r>
              <a:rPr kumimoji="1" lang="en-US" altLang="ja-JP" sz="1200" dirty="0">
                <a:latin typeface="HG丸ｺﾞｼｯｸM-PRO" panose="020F0600000000000000" pitchFamily="50" charset="-128"/>
                <a:ea typeface="HG丸ｺﾞｼｯｸM-PRO" panose="020F0600000000000000" pitchFamily="50" charset="-128"/>
              </a:rPr>
              <a:t>   </a:t>
            </a:r>
          </a:p>
          <a:p>
            <a:r>
              <a:rPr kumimoji="1" lang="en-US" altLang="ja-JP" sz="1200" dirty="0">
                <a:latin typeface="HG丸ｺﾞｼｯｸM-PRO" panose="020F0600000000000000" pitchFamily="50" charset="-128"/>
                <a:ea typeface="HG丸ｺﾞｼｯｸM-PRO" panose="020F0600000000000000" pitchFamily="50" charset="-128"/>
              </a:rPr>
              <a:t>      </a:t>
            </a:r>
            <a:r>
              <a:rPr kumimoji="1" lang="ja-JP" altLang="en-US" sz="1200" dirty="0">
                <a:latin typeface="HG丸ｺﾞｼｯｸM-PRO" panose="020F0600000000000000" pitchFamily="50" charset="-128"/>
                <a:ea typeface="HG丸ｺﾞｼｯｸM-PRO" panose="020F0600000000000000" pitchFamily="50" charset="-128"/>
              </a:rPr>
              <a:t>おいて、期間の定めがないまたは６ヶ月以上の雇用期間が定められているもの）を</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en-US" altLang="ja-JP" sz="1200" dirty="0">
                <a:latin typeface="HG丸ｺﾞｼｯｸM-PRO" panose="020F0600000000000000" pitchFamily="50" charset="-128"/>
                <a:ea typeface="HG丸ｺﾞｼｯｸM-PRO" panose="020F0600000000000000" pitchFamily="50" charset="-128"/>
              </a:rPr>
              <a:t>      </a:t>
            </a:r>
            <a:r>
              <a:rPr kumimoji="1" lang="ja-JP" altLang="en-US" sz="1200" dirty="0">
                <a:latin typeface="HG丸ｺﾞｼｯｸM-PRO" panose="020F0600000000000000" pitchFamily="50" charset="-128"/>
                <a:ea typeface="HG丸ｺﾞｼｯｸM-PRO" panose="020F0600000000000000" pitchFamily="50" charset="-128"/>
              </a:rPr>
              <a:t>した場合は、「常用就職届」を提出</a:t>
            </a:r>
            <a:r>
              <a:rPr kumimoji="1" lang="ja-JP" altLang="en-US" sz="1200" dirty="0">
                <a:solidFill>
                  <a:srgbClr val="FF0000"/>
                </a:solidFill>
                <a:latin typeface="HG丸ｺﾞｼｯｸM-PRO" panose="020F0600000000000000" pitchFamily="50" charset="-128"/>
                <a:ea typeface="HG丸ｺﾞｼｯｸM-PRO" panose="020F0600000000000000" pitchFamily="50" charset="-128"/>
              </a:rPr>
              <a:t>してください。併せて</a:t>
            </a:r>
            <a:r>
              <a:rPr kumimoji="1" lang="ja-JP" altLang="en-US" sz="1200" dirty="0">
                <a:latin typeface="HG丸ｺﾞｼｯｸM-PRO" panose="020F0600000000000000" pitchFamily="50" charset="-128"/>
                <a:ea typeface="HG丸ｺﾞｼｯｸM-PRO" panose="020F0600000000000000" pitchFamily="50" charset="-128"/>
              </a:rPr>
              <a:t>収入額を確認できる書類</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en-US" altLang="ja-JP" sz="1200" dirty="0">
                <a:latin typeface="HG丸ｺﾞｼｯｸM-PRO" panose="020F0600000000000000" pitchFamily="50" charset="-128"/>
                <a:ea typeface="HG丸ｺﾞｼｯｸM-PRO" panose="020F0600000000000000" pitchFamily="50" charset="-128"/>
              </a:rPr>
              <a:t>      </a:t>
            </a:r>
            <a:r>
              <a:rPr kumimoji="1" lang="ja-JP" altLang="en-US" sz="1200" dirty="0">
                <a:latin typeface="HG丸ｺﾞｼｯｸM-PRO" panose="020F0600000000000000" pitchFamily="50" charset="-128"/>
                <a:ea typeface="HG丸ｺﾞｼｯｸM-PRO" panose="020F0600000000000000" pitchFamily="50" charset="-128"/>
              </a:rPr>
              <a:t>を提出が必要となります。</a:t>
            </a:r>
          </a:p>
          <a:p>
            <a:r>
              <a:rPr kumimoji="1" lang="ja-JP" altLang="en-US" sz="1200" dirty="0">
                <a:latin typeface="HG丸ｺﾞｼｯｸM-PRO" panose="020F0600000000000000" pitchFamily="50" charset="-128"/>
                <a:ea typeface="HG丸ｺﾞｼｯｸM-PRO" panose="020F0600000000000000" pitchFamily="50" charset="-128"/>
              </a:rPr>
              <a:t>   ・給与や収入を得る機会が、（休業等で）個人の都合によらず減少したことを理由に</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en-US" altLang="ja-JP" sz="1200" dirty="0">
                <a:latin typeface="HG丸ｺﾞｼｯｸM-PRO" panose="020F0600000000000000" pitchFamily="50" charset="-128"/>
                <a:ea typeface="HG丸ｺﾞｼｯｸM-PRO" panose="020F0600000000000000" pitchFamily="50" charset="-128"/>
              </a:rPr>
              <a:t>      </a:t>
            </a:r>
            <a:r>
              <a:rPr kumimoji="1" lang="ja-JP" altLang="en-US" sz="1200" dirty="0">
                <a:latin typeface="HG丸ｺﾞｼｯｸM-PRO" panose="020F0600000000000000" pitchFamily="50" charset="-128"/>
                <a:ea typeface="HG丸ｺﾞｼｯｸM-PRO" panose="020F0600000000000000" pitchFamily="50" charset="-128"/>
              </a:rPr>
              <a:t>受給した場合、就労が以前と同じ様になった時（休業再開時等）にも届出が必要で</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en-US" altLang="ja-JP" sz="1200" dirty="0">
                <a:latin typeface="HG丸ｺﾞｼｯｸM-PRO" panose="020F0600000000000000" pitchFamily="50" charset="-128"/>
                <a:ea typeface="HG丸ｺﾞｼｯｸM-PRO" panose="020F0600000000000000" pitchFamily="50" charset="-128"/>
              </a:rPr>
              <a:t>      </a:t>
            </a:r>
            <a:r>
              <a:rPr kumimoji="1" lang="ja-JP" altLang="en-US" sz="1200" dirty="0">
                <a:latin typeface="HG丸ｺﾞｼｯｸM-PRO" panose="020F0600000000000000" pitchFamily="50" charset="-128"/>
                <a:ea typeface="HG丸ｺﾞｼｯｸM-PRO" panose="020F0600000000000000" pitchFamily="50" charset="-128"/>
              </a:rPr>
              <a:t>す。</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   ・一定の要件を満たせば延長・再延長が可能です。</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   ・住居確保給付金の支給中に虚偽の申請等不適正受給に該当することが判明した場合</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　　には、既に支給した給付について返還とともに、以降の住居確保給付金の支給も中</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　　止となります。</a:t>
            </a:r>
            <a:r>
              <a:rPr kumimoji="1" lang="ja-JP" altLang="en-US" sz="1100" dirty="0">
                <a:latin typeface="HG丸ｺﾞｼｯｸM-PRO" panose="020F0600000000000000" pitchFamily="50" charset="-128"/>
                <a:ea typeface="HG丸ｺﾞｼｯｸM-PRO" panose="020F0600000000000000" pitchFamily="50" charset="-128"/>
              </a:rPr>
              <a:t>  </a:t>
            </a:r>
            <a:endParaRPr kumimoji="1" lang="ja-JP" altLang="en-US" sz="1100" dirty="0">
              <a:solidFill>
                <a:srgbClr val="FF0000"/>
              </a:solidFill>
              <a:latin typeface="HG丸ｺﾞｼｯｸM-PRO" panose="020F0600000000000000" pitchFamily="50" charset="-128"/>
              <a:ea typeface="HG丸ｺﾞｼｯｸM-PRO" panose="020F0600000000000000" pitchFamily="50" charset="-128"/>
            </a:endParaRPr>
          </a:p>
        </p:txBody>
      </p:sp>
      <p:sp>
        <p:nvSpPr>
          <p:cNvPr id="2" name="テキスト ボックス 1">
            <a:extLst>
              <a:ext uri="{FF2B5EF4-FFF2-40B4-BE49-F238E27FC236}">
                <a16:creationId xmlns:a16="http://schemas.microsoft.com/office/drawing/2014/main" id="{32DDC16B-80DB-C2A4-3A5C-DCFBB5F0C2BE}"/>
              </a:ext>
            </a:extLst>
          </p:cNvPr>
          <p:cNvSpPr txBox="1"/>
          <p:nvPr/>
        </p:nvSpPr>
        <p:spPr>
          <a:xfrm>
            <a:off x="540000" y="4164599"/>
            <a:ext cx="6156000" cy="3093154"/>
          </a:xfrm>
          <a:prstGeom prst="rect">
            <a:avLst/>
          </a:prstGeom>
          <a:noFill/>
        </p:spPr>
        <p:txBody>
          <a:bodyPr wrap="square" rtlCol="0">
            <a:spAutoFit/>
          </a:bodyPr>
          <a:lstStyle/>
          <a:p>
            <a:r>
              <a:rPr kumimoji="1" lang="ja-JP" altLang="en-US" sz="1600" b="1" dirty="0">
                <a:solidFill>
                  <a:srgbClr val="FF0000"/>
                </a:solidFill>
                <a:latin typeface="HG丸ｺﾞｼｯｸM-PRO" panose="020F0600000000000000" pitchFamily="50" charset="-128"/>
                <a:ea typeface="HG丸ｺﾞｼｯｸM-PRO" panose="020F0600000000000000" pitchFamily="50" charset="-128"/>
              </a:rPr>
              <a:t>５</a:t>
            </a:r>
            <a:r>
              <a:rPr kumimoji="1" lang="en-US" altLang="ja-JP" sz="1600" b="1" dirty="0">
                <a:solidFill>
                  <a:srgbClr val="FF0000"/>
                </a:solidFill>
                <a:latin typeface="HG丸ｺﾞｼｯｸM-PRO" panose="020F0600000000000000" pitchFamily="50" charset="-128"/>
                <a:ea typeface="HG丸ｺﾞｼｯｸM-PRO" panose="020F0600000000000000" pitchFamily="50" charset="-128"/>
              </a:rPr>
              <a:t>.</a:t>
            </a:r>
            <a:r>
              <a:rPr kumimoji="1" lang="ja-JP" altLang="en-US" sz="1600" b="1" dirty="0">
                <a:solidFill>
                  <a:srgbClr val="FF0000"/>
                </a:solidFill>
                <a:latin typeface="HG丸ｺﾞｼｯｸM-PRO" panose="020F0600000000000000" pitchFamily="50" charset="-128"/>
                <a:ea typeface="HG丸ｺﾞｼｯｸM-PRO" panose="020F0600000000000000" pitchFamily="50" charset="-128"/>
              </a:rPr>
              <a:t>住居確保給付金の再支給について</a:t>
            </a:r>
            <a:endParaRPr kumimoji="1" lang="ja-JP" altLang="en-US" sz="800" b="1" dirty="0">
              <a:solidFill>
                <a:srgbClr val="FF0000"/>
              </a:solidFill>
              <a:latin typeface="HG丸ｺﾞｼｯｸM-PRO" panose="020F0600000000000000" pitchFamily="50" charset="-128"/>
              <a:ea typeface="HG丸ｺﾞｼｯｸM-PRO" panose="020F0600000000000000" pitchFamily="50" charset="-128"/>
            </a:endParaRPr>
          </a:p>
          <a:p>
            <a:r>
              <a:rPr kumimoji="1" lang="ja-JP" altLang="en-US" sz="1400" dirty="0">
                <a:solidFill>
                  <a:srgbClr val="FF0000"/>
                </a:solidFill>
                <a:latin typeface="HG丸ｺﾞｼｯｸM-PRO" panose="020F0600000000000000" pitchFamily="50" charset="-128"/>
                <a:ea typeface="HG丸ｺﾞｼｯｸM-PRO" panose="020F0600000000000000" pitchFamily="50" charset="-128"/>
              </a:rPr>
              <a:t>　 すでに住居確保給付金の受給が終了した方で、以下の①または②のほか、</a:t>
            </a:r>
            <a:endParaRPr kumimoji="1"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kumimoji="1"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kumimoji="1" lang="ja-JP" altLang="en-US" sz="1400" dirty="0">
                <a:solidFill>
                  <a:srgbClr val="FF0000"/>
                </a:solidFill>
                <a:latin typeface="HG丸ｺﾞｼｯｸM-PRO" panose="020F0600000000000000" pitchFamily="50" charset="-128"/>
                <a:ea typeface="HG丸ｺﾞｼｯｸM-PRO" panose="020F0600000000000000" pitchFamily="50" charset="-128"/>
              </a:rPr>
              <a:t>支給要件を満たしている方は、再支給の対象になります。</a:t>
            </a:r>
            <a:endParaRPr kumimoji="1"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kumimoji="1"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kumimoji="1" lang="ja-JP" altLang="en-US" sz="1400" dirty="0">
                <a:solidFill>
                  <a:srgbClr val="FF0000"/>
                </a:solidFill>
                <a:latin typeface="HG丸ｺﾞｼｯｸM-PRO" panose="020F0600000000000000" pitchFamily="50" charset="-128"/>
                <a:ea typeface="HG丸ｺﾞｼｯｸM-PRO" panose="020F0600000000000000" pitchFamily="50" charset="-128"/>
              </a:rPr>
              <a:t>受給終了後の状況で申請時期が異なります。</a:t>
            </a:r>
            <a:endParaRPr kumimoji="1"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kumimoji="1"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kumimoji="1" lang="ja-JP" altLang="en-US" sz="1400" dirty="0">
                <a:solidFill>
                  <a:srgbClr val="FF0000"/>
                </a:solidFill>
                <a:latin typeface="HG丸ｺﾞｼｯｸM-PRO" panose="020F0600000000000000" pitchFamily="50" charset="-128"/>
                <a:ea typeface="HG丸ｺﾞｼｯｸM-PRO" panose="020F0600000000000000" pitchFamily="50" charset="-128"/>
              </a:rPr>
              <a:t>直前の住居確保給付金の受給期間中や受給期間終了後に常用就職または</a:t>
            </a:r>
            <a:endParaRPr kumimoji="1"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kumimoji="1" lang="ja-JP" altLang="en-US" sz="1400" dirty="0">
                <a:solidFill>
                  <a:srgbClr val="FF0000"/>
                </a:solidFill>
                <a:latin typeface="HG丸ｺﾞｼｯｸM-PRO" panose="020F0600000000000000" pitchFamily="50" charset="-128"/>
                <a:ea typeface="HG丸ｺﾞｼｯｸM-PRO" panose="020F0600000000000000" pitchFamily="50" charset="-128"/>
              </a:rPr>
              <a:t>　 受給期間終了後に収入基準額を超える収入があった方で、</a:t>
            </a:r>
          </a:p>
          <a:p>
            <a:r>
              <a:rPr kumimoji="1" lang="ja-JP" altLang="en-US" sz="1400" dirty="0">
                <a:solidFill>
                  <a:srgbClr val="FF0000"/>
                </a:solidFill>
                <a:latin typeface="HG丸ｺﾞｼｯｸM-PRO" panose="020F0600000000000000" pitchFamily="50" charset="-128"/>
                <a:ea typeface="HG丸ｺﾞｼｯｸM-PRO" panose="020F0600000000000000" pitchFamily="50" charset="-128"/>
              </a:rPr>
              <a:t>   →①その後解雇、会社都合退職した方⇒退職日の翌日から起算して２年</a:t>
            </a:r>
            <a:endParaRPr kumimoji="1"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kumimoji="1"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kumimoji="1" lang="ja-JP" altLang="en-US" sz="1400" dirty="0">
                <a:solidFill>
                  <a:srgbClr val="FF0000"/>
                </a:solidFill>
                <a:latin typeface="HG丸ｺﾞｼｯｸM-PRO" panose="020F0600000000000000" pitchFamily="50" charset="-128"/>
                <a:ea typeface="HG丸ｺﾞｼｯｸM-PRO" panose="020F0600000000000000" pitchFamily="50" charset="-128"/>
              </a:rPr>
              <a:t>以内に申請してください。</a:t>
            </a:r>
            <a:endParaRPr kumimoji="1"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kumimoji="1" lang="ja-JP" altLang="en-US" sz="1400" dirty="0">
                <a:solidFill>
                  <a:schemeClr val="accent1"/>
                </a:solidFill>
                <a:latin typeface="HG丸ｺﾞｼｯｸM-PRO" panose="020F0600000000000000" pitchFamily="50" charset="-128"/>
                <a:ea typeface="HG丸ｺﾞｼｯｸM-PRO" panose="020F0600000000000000" pitchFamily="50" charset="-128"/>
              </a:rPr>
              <a:t>　</a:t>
            </a:r>
            <a:r>
              <a:rPr kumimoji="1" lang="en-US" altLang="ja-JP" sz="1100" dirty="0">
                <a:solidFill>
                  <a:schemeClr val="accent1"/>
                </a:solidFill>
                <a:latin typeface="HG丸ｺﾞｼｯｸM-PRO" panose="020F0600000000000000" pitchFamily="50" charset="-128"/>
                <a:ea typeface="HG丸ｺﾞｼｯｸM-PRO" panose="020F0600000000000000" pitchFamily="50" charset="-128"/>
              </a:rPr>
              <a:t>※</a:t>
            </a:r>
            <a:r>
              <a:rPr kumimoji="1" lang="ja-JP" altLang="en-US" sz="1100" dirty="0">
                <a:solidFill>
                  <a:schemeClr val="accent1"/>
                </a:solidFill>
                <a:latin typeface="HG丸ｺﾞｼｯｸM-PRO" panose="020F0600000000000000" pitchFamily="50" charset="-128"/>
                <a:ea typeface="HG丸ｺﾞｼｯｸM-PRO" panose="020F0600000000000000" pitchFamily="50" charset="-128"/>
              </a:rPr>
              <a:t>あらかじめ雇用期間が決まっていて、更新のないことに合意していた場合は会社都合の</a:t>
            </a:r>
            <a:endParaRPr kumimoji="1" lang="en-US" altLang="ja-JP" sz="1100" dirty="0">
              <a:solidFill>
                <a:schemeClr val="accent1"/>
              </a:solidFill>
              <a:latin typeface="HG丸ｺﾞｼｯｸM-PRO" panose="020F0600000000000000" pitchFamily="50" charset="-128"/>
              <a:ea typeface="HG丸ｺﾞｼｯｸM-PRO" panose="020F0600000000000000" pitchFamily="50" charset="-128"/>
            </a:endParaRPr>
          </a:p>
          <a:p>
            <a:r>
              <a:rPr kumimoji="1" lang="en-US" altLang="ja-JP" sz="1100" dirty="0">
                <a:solidFill>
                  <a:schemeClr val="accent1"/>
                </a:solidFill>
                <a:latin typeface="HG丸ｺﾞｼｯｸM-PRO" panose="020F0600000000000000" pitchFamily="50" charset="-128"/>
                <a:ea typeface="HG丸ｺﾞｼｯｸM-PRO" panose="020F0600000000000000" pitchFamily="50" charset="-128"/>
              </a:rPr>
              <a:t>       </a:t>
            </a:r>
            <a:r>
              <a:rPr kumimoji="1" lang="ja-JP" altLang="en-US" sz="1100" dirty="0">
                <a:solidFill>
                  <a:schemeClr val="accent1"/>
                </a:solidFill>
                <a:latin typeface="HG丸ｺﾞｼｯｸM-PRO" panose="020F0600000000000000" pitchFamily="50" charset="-128"/>
                <a:ea typeface="HG丸ｺﾞｼｯｸM-PRO" panose="020F0600000000000000" pitchFamily="50" charset="-128"/>
              </a:rPr>
              <a:t>解雇には当たりません。</a:t>
            </a:r>
            <a:endParaRPr kumimoji="1" lang="ja-JP" altLang="en-US" sz="1100" dirty="0">
              <a:latin typeface="HG丸ｺﾞｼｯｸM-PRO" panose="020F0600000000000000" pitchFamily="50" charset="-128"/>
              <a:ea typeface="HG丸ｺﾞｼｯｸM-PRO" panose="020F0600000000000000" pitchFamily="50" charset="-128"/>
            </a:endParaRPr>
          </a:p>
          <a:p>
            <a:r>
              <a:rPr kumimoji="1" lang="ja-JP" altLang="en-US" sz="1400" dirty="0">
                <a:solidFill>
                  <a:srgbClr val="FF0000"/>
                </a:solidFill>
                <a:latin typeface="HG丸ｺﾞｼｯｸM-PRO" panose="020F0600000000000000" pitchFamily="50" charset="-128"/>
                <a:ea typeface="HG丸ｺﾞｼｯｸM-PRO" panose="020F0600000000000000" pitchFamily="50" charset="-128"/>
              </a:rPr>
              <a:t>   →②その後自己都合退職、個人都合でない廃業や社会情勢・シフト減等</a:t>
            </a:r>
            <a:endParaRPr kumimoji="1"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kumimoji="1"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kumimoji="1" lang="ja-JP" altLang="en-US" sz="1400" dirty="0">
                <a:solidFill>
                  <a:srgbClr val="FF0000"/>
                </a:solidFill>
                <a:latin typeface="HG丸ｺﾞｼｯｸM-PRO" panose="020F0600000000000000" pitchFamily="50" charset="-128"/>
                <a:ea typeface="HG丸ｺﾞｼｯｸM-PRO" panose="020F0600000000000000" pitchFamily="50" charset="-128"/>
              </a:rPr>
              <a:t>で減収した方⇒直前の住居確保給付金の受給最終月の翌月から起算</a:t>
            </a:r>
            <a:endParaRPr kumimoji="1"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kumimoji="1"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kumimoji="1" lang="ja-JP" altLang="en-US" sz="1400" dirty="0">
                <a:solidFill>
                  <a:srgbClr val="FF0000"/>
                </a:solidFill>
                <a:latin typeface="HG丸ｺﾞｼｯｸM-PRO" panose="020F0600000000000000" pitchFamily="50" charset="-128"/>
                <a:ea typeface="HG丸ｺﾞｼｯｸM-PRO" panose="020F0600000000000000" pitchFamily="50" charset="-128"/>
              </a:rPr>
              <a:t>して１年後から、かつ退職日の翌日から起算して２年以内に申請し</a:t>
            </a:r>
            <a:endParaRPr kumimoji="1" lang="en-US" altLang="ja-JP" sz="1400" dirty="0">
              <a:solidFill>
                <a:srgbClr val="FF0000"/>
              </a:solidFill>
              <a:latin typeface="HG丸ｺﾞｼｯｸM-PRO" panose="020F0600000000000000" pitchFamily="50" charset="-128"/>
              <a:ea typeface="HG丸ｺﾞｼｯｸM-PRO" panose="020F0600000000000000" pitchFamily="50" charset="-128"/>
            </a:endParaRPr>
          </a:p>
          <a:p>
            <a:r>
              <a:rPr kumimoji="1" lang="en-US" altLang="ja-JP" sz="1400" dirty="0">
                <a:solidFill>
                  <a:srgbClr val="FF0000"/>
                </a:solidFill>
                <a:latin typeface="HG丸ｺﾞｼｯｸM-PRO" panose="020F0600000000000000" pitchFamily="50" charset="-128"/>
                <a:ea typeface="HG丸ｺﾞｼｯｸM-PRO" panose="020F0600000000000000" pitchFamily="50" charset="-128"/>
              </a:rPr>
              <a:t>         </a:t>
            </a:r>
            <a:r>
              <a:rPr kumimoji="1" lang="ja-JP" altLang="en-US" sz="1400" dirty="0">
                <a:solidFill>
                  <a:srgbClr val="FF0000"/>
                </a:solidFill>
                <a:latin typeface="HG丸ｺﾞｼｯｸM-PRO" panose="020F0600000000000000" pitchFamily="50" charset="-128"/>
                <a:ea typeface="HG丸ｺﾞｼｯｸM-PRO" panose="020F0600000000000000" pitchFamily="50" charset="-128"/>
              </a:rPr>
              <a:t>てください。</a:t>
            </a:r>
          </a:p>
        </p:txBody>
      </p:sp>
      <p:graphicFrame>
        <p:nvGraphicFramePr>
          <p:cNvPr id="3" name="表 2">
            <a:extLst>
              <a:ext uri="{FF2B5EF4-FFF2-40B4-BE49-F238E27FC236}">
                <a16:creationId xmlns:a16="http://schemas.microsoft.com/office/drawing/2014/main" id="{54F2BE71-F6D8-7A55-673F-4E439C35F602}"/>
              </a:ext>
            </a:extLst>
          </p:cNvPr>
          <p:cNvGraphicFramePr>
            <a:graphicFrameLocks noGrp="1"/>
          </p:cNvGraphicFramePr>
          <p:nvPr>
            <p:extLst>
              <p:ext uri="{D42A27DB-BD31-4B8C-83A1-F6EECF244321}">
                <p14:modId xmlns:p14="http://schemas.microsoft.com/office/powerpoint/2010/main" val="3505736183"/>
              </p:ext>
            </p:extLst>
          </p:nvPr>
        </p:nvGraphicFramePr>
        <p:xfrm>
          <a:off x="589198" y="1397445"/>
          <a:ext cx="6057351" cy="2745211"/>
        </p:xfrm>
        <a:graphic>
          <a:graphicData uri="http://schemas.openxmlformats.org/drawingml/2006/table">
            <a:tbl>
              <a:tblPr firstRow="1" bandRow="1">
                <a:tableStyleId>{5940675A-B579-460E-94D1-54222C63F5DA}</a:tableStyleId>
              </a:tblPr>
              <a:tblGrid>
                <a:gridCol w="691247">
                  <a:extLst>
                    <a:ext uri="{9D8B030D-6E8A-4147-A177-3AD203B41FA5}">
                      <a16:colId xmlns:a16="http://schemas.microsoft.com/office/drawing/2014/main" val="20000"/>
                    </a:ext>
                  </a:extLst>
                </a:gridCol>
                <a:gridCol w="2706779">
                  <a:extLst>
                    <a:ext uri="{9D8B030D-6E8A-4147-A177-3AD203B41FA5}">
                      <a16:colId xmlns:a16="http://schemas.microsoft.com/office/drawing/2014/main" val="20001"/>
                    </a:ext>
                  </a:extLst>
                </a:gridCol>
                <a:gridCol w="2659325">
                  <a:extLst>
                    <a:ext uri="{9D8B030D-6E8A-4147-A177-3AD203B41FA5}">
                      <a16:colId xmlns:a16="http://schemas.microsoft.com/office/drawing/2014/main" val="20002"/>
                    </a:ext>
                  </a:extLst>
                </a:gridCol>
              </a:tblGrid>
              <a:tr h="4592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申請者の状況</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常用就職を目指した求職活動</a:t>
                      </a:r>
                      <a:endPar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（就労を目指す方）</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自立に向けた経営相談等</a:t>
                      </a:r>
                      <a:endPar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（事業再生等を目指す方）</a:t>
                      </a:r>
                    </a:p>
                  </a:txBody>
                  <a:tcPr/>
                </a:tc>
                <a:extLst>
                  <a:ext uri="{0D108BD9-81ED-4DB2-BD59-A6C34878D82A}">
                    <a16:rowId xmlns:a16="http://schemas.microsoft.com/office/drawing/2014/main" val="10000"/>
                  </a:ext>
                </a:extLst>
              </a:tr>
              <a:tr h="2268063">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活動</a:t>
                      </a:r>
                      <a:endParaRPr kumimoji="1" lang="en-US" altLang="ja-JP" sz="1200" dirty="0">
                        <a:latin typeface="HG丸ｺﾞｼｯｸM-PRO" panose="020F0600000000000000" pitchFamily="50" charset="-128"/>
                        <a:ea typeface="HG丸ｺﾞｼｯｸM-PRO" panose="020F0600000000000000" pitchFamily="50" charset="-128"/>
                      </a:endParaRPr>
                    </a:p>
                    <a:p>
                      <a:pPr algn="ctr"/>
                      <a:r>
                        <a:rPr kumimoji="1" lang="ja-JP" altLang="en-US" sz="1200" dirty="0">
                          <a:latin typeface="HG丸ｺﾞｼｯｸM-PRO" panose="020F0600000000000000" pitchFamily="50" charset="-128"/>
                          <a:ea typeface="HG丸ｺﾞｼｯｸM-PRO" panose="020F0600000000000000" pitchFamily="50" charset="-128"/>
                        </a:rPr>
                        <a:t>要件</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・ハローワークへの相談申込み</a:t>
                      </a:r>
                      <a:endPar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（申請時）</a:t>
                      </a:r>
                      <a:endPar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・月に４回以上の自立相談支援機関</a:t>
                      </a:r>
                      <a:endPar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での面談等</a:t>
                      </a:r>
                      <a:endPar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・月に２回以上のハローワークに</a:t>
                      </a:r>
                      <a:endPar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おける職業相談等</a:t>
                      </a:r>
                      <a:endPar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・原則週に１回以上の企業等への</a:t>
                      </a:r>
                      <a:endPar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応募・面接の実施</a:t>
                      </a:r>
                      <a:endParaRPr kumimoji="1" lang="en-US" altLang="ja-JP"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・収入の報告、支援プラン</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HG丸ｺﾞｼｯｸM-PRO" panose="020F0600000000000000" pitchFamily="50" charset="-128"/>
                          <a:ea typeface="HG丸ｺﾞｼｯｸM-PRO" panose="020F0600000000000000" pitchFamily="50" charset="-128"/>
                        </a:rPr>
                        <a:t>・経営相談先への相談申込み</a:t>
                      </a:r>
                      <a:endParaRPr kumimoji="1" lang="en-US" altLang="ja-JP" sz="1200" dirty="0">
                        <a:solidFill>
                          <a:schemeClr val="tx1"/>
                        </a:solidFill>
                        <a:latin typeface="HG丸ｺﾞｼｯｸM-PRO" panose="020F0600000000000000" pitchFamily="50" charset="-128"/>
                        <a:ea typeface="HG丸ｺﾞｼｯｸM-PRO" panose="020F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HG丸ｺﾞｼｯｸM-PRO" panose="020F0600000000000000" pitchFamily="50" charset="-128"/>
                          <a:ea typeface="HG丸ｺﾞｼｯｸM-PRO" panose="020F0600000000000000" pitchFamily="50" charset="-128"/>
                        </a:rPr>
                        <a:t>　（申請時）</a:t>
                      </a:r>
                      <a:endParaRPr kumimoji="1" lang="en-US" altLang="ja-JP" sz="1200" dirty="0">
                        <a:solidFill>
                          <a:schemeClr val="tx1"/>
                        </a:solidFill>
                        <a:latin typeface="HG丸ｺﾞｼｯｸM-PRO" panose="020F0600000000000000" pitchFamily="50" charset="-128"/>
                        <a:ea typeface="HG丸ｺﾞｼｯｸM-PRO" panose="020F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HG丸ｺﾞｼｯｸM-PRO" panose="020F0600000000000000" pitchFamily="50" charset="-128"/>
                          <a:ea typeface="HG丸ｺﾞｼｯｸM-PRO" panose="020F0600000000000000" pitchFamily="50" charset="-128"/>
                        </a:rPr>
                        <a:t>・月に４回以上の自立相談支援機関</a:t>
                      </a:r>
                      <a:endParaRPr kumimoji="1" lang="en-US" altLang="ja-JP" sz="1200" dirty="0">
                        <a:solidFill>
                          <a:schemeClr val="tx1"/>
                        </a:solidFill>
                        <a:latin typeface="HG丸ｺﾞｼｯｸM-PRO" panose="020F0600000000000000" pitchFamily="50" charset="-128"/>
                        <a:ea typeface="HG丸ｺﾞｼｯｸM-PRO" panose="020F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HG丸ｺﾞｼｯｸM-PRO" panose="020F0600000000000000" pitchFamily="50" charset="-128"/>
                          <a:ea typeface="HG丸ｺﾞｼｯｸM-PRO" panose="020F0600000000000000" pitchFamily="50" charset="-128"/>
                        </a:rPr>
                        <a:t>　での面談等</a:t>
                      </a:r>
                      <a:endParaRPr kumimoji="1" lang="en-US" altLang="ja-JP" sz="1200" dirty="0">
                        <a:solidFill>
                          <a:schemeClr val="tx1"/>
                        </a:solidFill>
                        <a:latin typeface="HG丸ｺﾞｼｯｸM-PRO" panose="020F0600000000000000" pitchFamily="50" charset="-128"/>
                        <a:ea typeface="HG丸ｺﾞｼｯｸM-PRO" panose="020F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HG丸ｺﾞｼｯｸM-PRO" panose="020F0600000000000000" pitchFamily="50" charset="-128"/>
                          <a:ea typeface="HG丸ｺﾞｼｯｸM-PRO" panose="020F0600000000000000" pitchFamily="50" charset="-128"/>
                        </a:rPr>
                        <a:t>・月に１回以上の経営相談先での</a:t>
                      </a:r>
                      <a:endParaRPr kumimoji="1" lang="en-US" altLang="ja-JP" sz="1200" dirty="0">
                        <a:solidFill>
                          <a:schemeClr val="tx1"/>
                        </a:solidFill>
                        <a:latin typeface="HG丸ｺﾞｼｯｸM-PRO" panose="020F0600000000000000" pitchFamily="50" charset="-128"/>
                        <a:ea typeface="HG丸ｺﾞｼｯｸM-PRO" panose="020F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HG丸ｺﾞｼｯｸM-PRO" panose="020F0600000000000000" pitchFamily="50" charset="-128"/>
                          <a:ea typeface="HG丸ｺﾞｼｯｸM-PRO" panose="020F0600000000000000" pitchFamily="50" charset="-128"/>
                        </a:rPr>
                        <a:t>　経営相談</a:t>
                      </a:r>
                      <a:endParaRPr kumimoji="1" lang="en-US" altLang="ja-JP" sz="1200" dirty="0">
                        <a:solidFill>
                          <a:schemeClr val="tx1"/>
                        </a:solidFill>
                        <a:latin typeface="HG丸ｺﾞｼｯｸM-PRO" panose="020F0600000000000000" pitchFamily="50" charset="-128"/>
                        <a:ea typeface="HG丸ｺﾞｼｯｸM-PRO" panose="020F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HG丸ｺﾞｼｯｸM-PRO" panose="020F0600000000000000" pitchFamily="50" charset="-128"/>
                          <a:ea typeface="HG丸ｺﾞｼｯｸM-PRO" panose="020F0600000000000000" pitchFamily="50" charset="-128"/>
                        </a:rPr>
                        <a:t>・月に１回以上の給与以外の業務上</a:t>
                      </a:r>
                      <a:endParaRPr kumimoji="1" lang="en-US" altLang="ja-JP" sz="1200" dirty="0">
                        <a:solidFill>
                          <a:schemeClr val="tx1"/>
                        </a:solidFill>
                        <a:latin typeface="HG丸ｺﾞｼｯｸM-PRO" panose="020F0600000000000000" pitchFamily="50" charset="-128"/>
                        <a:ea typeface="HG丸ｺﾞｼｯｸM-PRO" panose="020F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HG丸ｺﾞｼｯｸM-PRO" panose="020F0600000000000000" pitchFamily="50" charset="-128"/>
                          <a:ea typeface="HG丸ｺﾞｼｯｸM-PRO" panose="020F0600000000000000" pitchFamily="50" charset="-128"/>
                        </a:rPr>
                        <a:t>　の収入を得る機会の増加を図る取</a:t>
                      </a:r>
                      <a:endParaRPr kumimoji="1" lang="en-US" altLang="ja-JP" sz="1200" dirty="0">
                        <a:solidFill>
                          <a:schemeClr val="tx1"/>
                        </a:solidFill>
                        <a:latin typeface="HG丸ｺﾞｼｯｸM-PRO" panose="020F0600000000000000" pitchFamily="50" charset="-128"/>
                        <a:ea typeface="HG丸ｺﾞｼｯｸM-PRO" panose="020F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HG丸ｺﾞｼｯｸM-PRO" panose="020F0600000000000000" pitchFamily="50" charset="-128"/>
                          <a:ea typeface="HG丸ｺﾞｼｯｸM-PRO" panose="020F0600000000000000" pitchFamily="50" charset="-128"/>
                        </a:rPr>
                        <a:t>　組み</a:t>
                      </a:r>
                      <a:endParaRPr kumimoji="1" lang="en-US" altLang="ja-JP" sz="1200" dirty="0">
                        <a:solidFill>
                          <a:schemeClr val="tx1"/>
                        </a:solidFill>
                        <a:latin typeface="HG丸ｺﾞｼｯｸM-PRO" panose="020F0600000000000000" pitchFamily="50" charset="-128"/>
                        <a:ea typeface="HG丸ｺﾞｼｯｸM-PRO" panose="020F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HG丸ｺﾞｼｯｸM-PRO" panose="020F0600000000000000" pitchFamily="50" charset="-128"/>
                          <a:ea typeface="HG丸ｺﾞｼｯｸM-PRO" panose="020F0600000000000000" pitchFamily="50" charset="-128"/>
                        </a:rPr>
                        <a:t>・収入の報告、支援プラン</a:t>
                      </a:r>
                      <a:endParaRPr kumimoji="1" lang="en-US" altLang="ja-JP" sz="1200" dirty="0">
                        <a:solidFill>
                          <a:schemeClr val="tx1"/>
                        </a:solidFill>
                        <a:latin typeface="HG丸ｺﾞｼｯｸM-PRO" panose="020F0600000000000000" pitchFamily="50" charset="-128"/>
                        <a:ea typeface="HG丸ｺﾞｼｯｸM-PRO" panose="020F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latin typeface="HG丸ｺﾞｼｯｸM-PRO" panose="020F0600000000000000" pitchFamily="50" charset="-128"/>
                          <a:ea typeface="HG丸ｺﾞｼｯｸM-PRO" panose="020F0600000000000000" pitchFamily="50" charset="-128"/>
                        </a:rPr>
                        <a:t>※</a:t>
                      </a:r>
                      <a:r>
                        <a:rPr kumimoji="1" lang="ja-JP" altLang="en-US" sz="1200" dirty="0">
                          <a:solidFill>
                            <a:schemeClr val="tx1"/>
                          </a:solidFill>
                          <a:latin typeface="HG丸ｺﾞｼｯｸM-PRO" panose="020F0600000000000000" pitchFamily="50" charset="-128"/>
                          <a:ea typeface="HG丸ｺﾞｼｯｸM-PRO" panose="020F0600000000000000" pitchFamily="50" charset="-128"/>
                        </a:rPr>
                        <a:t>７～９ヶ月目は「就労を目指す方」の活動が要件となります</a:t>
                      </a:r>
                    </a:p>
                  </a:txBody>
                  <a:tcPr/>
                </a:tc>
                <a:extLst>
                  <a:ext uri="{0D108BD9-81ED-4DB2-BD59-A6C34878D82A}">
                    <a16:rowId xmlns:a16="http://schemas.microsoft.com/office/drawing/2014/main" val="10001"/>
                  </a:ext>
                </a:extLst>
              </a:tr>
            </a:tbl>
          </a:graphicData>
        </a:graphic>
      </p:graphicFrame>
      <p:sp>
        <p:nvSpPr>
          <p:cNvPr id="10" name="正方形/長方形 9">
            <a:extLst>
              <a:ext uri="{FF2B5EF4-FFF2-40B4-BE49-F238E27FC236}">
                <a16:creationId xmlns:a16="http://schemas.microsoft.com/office/drawing/2014/main" id="{E3AF3F60-0B19-C5DA-9297-3AB87784D58B}"/>
              </a:ext>
            </a:extLst>
          </p:cNvPr>
          <p:cNvSpPr/>
          <p:nvPr/>
        </p:nvSpPr>
        <p:spPr>
          <a:xfrm>
            <a:off x="558070" y="369537"/>
            <a:ext cx="6156000" cy="984885"/>
          </a:xfrm>
          <a:prstGeom prst="rect">
            <a:avLst/>
          </a:prstGeom>
        </p:spPr>
        <p:txBody>
          <a:bodyPr wrap="square">
            <a:spAutoFit/>
          </a:bodyPr>
          <a:lstStyle/>
          <a:p>
            <a:pPr lvl="0"/>
            <a:r>
              <a:rPr lang="ja-JP" altLang="en-US" sz="1600" b="1" dirty="0">
                <a:solidFill>
                  <a:prstClr val="black"/>
                </a:solidFill>
                <a:latin typeface="HG丸ｺﾞｼｯｸM-PRO" panose="020F0600000000000000" pitchFamily="50" charset="-128"/>
                <a:ea typeface="HG丸ｺﾞｼｯｸM-PRO" panose="020F0600000000000000" pitchFamily="50" charset="-128"/>
              </a:rPr>
              <a:t>４</a:t>
            </a:r>
            <a:r>
              <a:rPr lang="en-US" altLang="ja-JP" sz="1600" b="1" dirty="0">
                <a:solidFill>
                  <a:prstClr val="black"/>
                </a:solidFill>
                <a:latin typeface="HG丸ｺﾞｼｯｸM-PRO" panose="020F0600000000000000" pitchFamily="50" charset="-128"/>
                <a:ea typeface="HG丸ｺﾞｼｯｸM-PRO" panose="020F0600000000000000" pitchFamily="50" charset="-128"/>
              </a:rPr>
              <a:t>.</a:t>
            </a:r>
            <a:r>
              <a:rPr lang="ja-JP" altLang="en-US" sz="1600" b="1" dirty="0">
                <a:solidFill>
                  <a:prstClr val="black"/>
                </a:solidFill>
                <a:latin typeface="HG丸ｺﾞｼｯｸM-PRO" panose="020F0600000000000000" pitchFamily="50" charset="-128"/>
                <a:ea typeface="HG丸ｺﾞｼｯｸM-PRO" panose="020F0600000000000000" pitchFamily="50" charset="-128"/>
              </a:rPr>
              <a:t>住居確保給付金受給中の義務</a:t>
            </a:r>
            <a:endParaRPr lang="en-US" altLang="ja-JP" sz="1600" b="1" dirty="0">
              <a:solidFill>
                <a:prstClr val="black"/>
              </a:solidFill>
              <a:latin typeface="HG丸ｺﾞｼｯｸM-PRO" panose="020F0600000000000000" pitchFamily="50" charset="-128"/>
              <a:ea typeface="HG丸ｺﾞｼｯｸM-PRO" panose="020F0600000000000000" pitchFamily="50" charset="-128"/>
            </a:endParaRPr>
          </a:p>
          <a:p>
            <a:pPr lvl="0"/>
            <a:r>
              <a:rPr lang="ja-JP" altLang="en-US" sz="1400" dirty="0">
                <a:solidFill>
                  <a:prstClr val="black"/>
                </a:solidFill>
                <a:latin typeface="HG丸ｺﾞｼｯｸM-PRO" panose="020F0600000000000000" pitchFamily="50" charset="-128"/>
                <a:ea typeface="HG丸ｺﾞｼｯｸM-PRO" panose="020F0600000000000000" pitchFamily="50" charset="-128"/>
              </a:rPr>
              <a:t>　支給期間中はハローワークの利用や、くらし・しごと支援センターさや</a:t>
            </a:r>
            <a:endParaRPr lang="en-US" altLang="ja-JP" sz="1400" dirty="0">
              <a:solidFill>
                <a:prstClr val="black"/>
              </a:solidFill>
              <a:latin typeface="HG丸ｺﾞｼｯｸM-PRO" panose="020F0600000000000000" pitchFamily="50" charset="-128"/>
              <a:ea typeface="HG丸ｺﾞｼｯｸM-PRO" panose="020F0600000000000000" pitchFamily="50" charset="-128"/>
            </a:endParaRPr>
          </a:p>
          <a:p>
            <a:pPr lvl="0"/>
            <a:r>
              <a:rPr lang="en-US" altLang="ja-JP" sz="1400" dirty="0">
                <a:solidFill>
                  <a:prstClr val="black"/>
                </a:solidFill>
                <a:latin typeface="HG丸ｺﾞｼｯｸM-PRO" panose="020F0600000000000000" pitchFamily="50" charset="-128"/>
                <a:ea typeface="HG丸ｺﾞｼｯｸM-PRO" panose="020F0600000000000000" pitchFamily="50" charset="-128"/>
              </a:rPr>
              <a:t>   </a:t>
            </a:r>
            <a:r>
              <a:rPr lang="ja-JP" altLang="en-US" sz="1400" dirty="0">
                <a:solidFill>
                  <a:prstClr val="black"/>
                </a:solidFill>
                <a:latin typeface="HG丸ｺﾞｼｯｸM-PRO" panose="020F0600000000000000" pitchFamily="50" charset="-128"/>
                <a:ea typeface="HG丸ｺﾞｼｯｸM-PRO" panose="020F0600000000000000" pitchFamily="50" charset="-128"/>
              </a:rPr>
              <a:t>まの支援員の助言、その他様々な方法により、常用就職に向けた就職活</a:t>
            </a:r>
            <a:endParaRPr lang="en-US" altLang="ja-JP" sz="1400" dirty="0">
              <a:solidFill>
                <a:prstClr val="black"/>
              </a:solidFill>
              <a:latin typeface="HG丸ｺﾞｼｯｸM-PRO" panose="020F0600000000000000" pitchFamily="50" charset="-128"/>
              <a:ea typeface="HG丸ｺﾞｼｯｸM-PRO" panose="020F0600000000000000" pitchFamily="50" charset="-128"/>
            </a:endParaRPr>
          </a:p>
          <a:p>
            <a:pPr lvl="0"/>
            <a:r>
              <a:rPr lang="en-US" altLang="ja-JP" sz="1400" dirty="0">
                <a:solidFill>
                  <a:prstClr val="black"/>
                </a:solidFill>
                <a:latin typeface="HG丸ｺﾞｼｯｸM-PRO" panose="020F0600000000000000" pitchFamily="50" charset="-128"/>
                <a:ea typeface="HG丸ｺﾞｼｯｸM-PRO" panose="020F0600000000000000" pitchFamily="50" charset="-128"/>
              </a:rPr>
              <a:t>   </a:t>
            </a:r>
            <a:r>
              <a:rPr lang="ja-JP" altLang="en-US" sz="1400" dirty="0">
                <a:solidFill>
                  <a:prstClr val="black"/>
                </a:solidFill>
                <a:latin typeface="HG丸ｺﾞｼｯｸM-PRO" panose="020F0600000000000000" pitchFamily="50" charset="-128"/>
                <a:ea typeface="HG丸ｺﾞｼｯｸM-PRO" panose="020F0600000000000000" pitchFamily="50" charset="-128"/>
              </a:rPr>
              <a:t>動を行うこと。就職活動を怠る方については支給を中止します。</a:t>
            </a:r>
          </a:p>
        </p:txBody>
      </p:sp>
    </p:spTree>
    <p:extLst>
      <p:ext uri="{BB962C8B-B14F-4D97-AF65-F5344CB8AC3E}">
        <p14:creationId xmlns:p14="http://schemas.microsoft.com/office/powerpoint/2010/main" val="4087758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40000" y="200472"/>
            <a:ext cx="6156000" cy="553998"/>
          </a:xfrm>
          <a:prstGeom prst="rect">
            <a:avLst/>
          </a:prstGeom>
        </p:spPr>
        <p:txBody>
          <a:bodyPr wrap="square">
            <a:spAutoFit/>
          </a:bodyPr>
          <a:lstStyle/>
          <a:p>
            <a:pPr lvl="0"/>
            <a:r>
              <a:rPr lang="ja-JP" altLang="en-US" sz="1600" b="1" dirty="0">
                <a:solidFill>
                  <a:srgbClr val="FF0000"/>
                </a:solidFill>
                <a:latin typeface="HG丸ｺﾞｼｯｸM-PRO" panose="020F0600000000000000" pitchFamily="50" charset="-128"/>
                <a:ea typeface="HG丸ｺﾞｼｯｸM-PRO" panose="020F0600000000000000" pitchFamily="50" charset="-128"/>
              </a:rPr>
              <a:t>７</a:t>
            </a:r>
            <a:r>
              <a:rPr lang="en-US" altLang="ja-JP" sz="1600" b="1" dirty="0">
                <a:solidFill>
                  <a:prstClr val="black"/>
                </a:solidFill>
                <a:latin typeface="HG丸ｺﾞｼｯｸM-PRO" panose="020F0600000000000000" pitchFamily="50" charset="-128"/>
                <a:ea typeface="HG丸ｺﾞｼｯｸM-PRO" panose="020F0600000000000000" pitchFamily="50" charset="-128"/>
              </a:rPr>
              <a:t>.</a:t>
            </a:r>
            <a:r>
              <a:rPr lang="ja-JP" altLang="en-US" sz="1600" b="1" dirty="0">
                <a:solidFill>
                  <a:prstClr val="black"/>
                </a:solidFill>
                <a:latin typeface="HG丸ｺﾞｼｯｸM-PRO" panose="020F0600000000000000" pitchFamily="50" charset="-128"/>
                <a:ea typeface="HG丸ｺﾞｼｯｸM-PRO" panose="020F0600000000000000" pitchFamily="50" charset="-128"/>
              </a:rPr>
              <a:t>住居確保給付金 申請時に必要な書類チェックシート</a:t>
            </a:r>
            <a:endParaRPr lang="en-US" altLang="ja-JP" sz="1600" b="1" dirty="0">
              <a:solidFill>
                <a:prstClr val="black"/>
              </a:solidFill>
              <a:latin typeface="HG丸ｺﾞｼｯｸM-PRO" panose="020F0600000000000000" pitchFamily="50" charset="-128"/>
              <a:ea typeface="HG丸ｺﾞｼｯｸM-PRO" panose="020F0600000000000000" pitchFamily="50" charset="-128"/>
            </a:endParaRPr>
          </a:p>
          <a:p>
            <a:pPr lvl="0"/>
            <a:r>
              <a:rPr lang="ja-JP" altLang="en-US" sz="1400" dirty="0">
                <a:solidFill>
                  <a:prstClr val="black"/>
                </a:solidFill>
                <a:latin typeface="HG丸ｺﾞｼｯｸM-PRO" panose="020F0600000000000000" pitchFamily="50" charset="-128"/>
                <a:ea typeface="HG丸ｺﾞｼｯｸM-PRO" panose="020F0600000000000000" pitchFamily="50" charset="-128"/>
              </a:rPr>
              <a:t>　</a:t>
            </a:r>
            <a:endParaRPr lang="en-US" altLang="ja-JP" sz="1400" dirty="0">
              <a:solidFill>
                <a:prstClr val="black"/>
              </a:solidFill>
              <a:latin typeface="HG丸ｺﾞｼｯｸM-PRO" panose="020F0600000000000000" pitchFamily="50" charset="-128"/>
              <a:ea typeface="HG丸ｺﾞｼｯｸM-PRO" panose="020F0600000000000000" pitchFamily="50" charset="-128"/>
            </a:endParaRPr>
          </a:p>
        </p:txBody>
      </p:sp>
      <p:sp>
        <p:nvSpPr>
          <p:cNvPr id="8" name="テキスト ボックス 7">
            <a:extLst>
              <a:ext uri="{FF2B5EF4-FFF2-40B4-BE49-F238E27FC236}">
                <a16:creationId xmlns:a16="http://schemas.microsoft.com/office/drawing/2014/main" id="{CAFF4948-BBF5-4712-9678-807DE8AC5982}"/>
              </a:ext>
            </a:extLst>
          </p:cNvPr>
          <p:cNvSpPr txBox="1"/>
          <p:nvPr/>
        </p:nvSpPr>
        <p:spPr>
          <a:xfrm>
            <a:off x="3168352" y="9503743"/>
            <a:ext cx="3429000" cy="276999"/>
          </a:xfrm>
          <a:prstGeom prst="rect">
            <a:avLst/>
          </a:prstGeom>
          <a:noFill/>
        </p:spPr>
        <p:txBody>
          <a:bodyPr wrap="square">
            <a:spAutoFit/>
          </a:bodyPr>
          <a:lstStyle/>
          <a:p>
            <a:pPr algn="ctr"/>
            <a:r>
              <a:rPr kumimoji="1" lang="ja-JP" altLang="en-US" sz="1200" dirty="0">
                <a:latin typeface="HGPｺﾞｼｯｸM" panose="020B0600000000000000" pitchFamily="50" charset="-128"/>
                <a:ea typeface="HGPｺﾞｼｯｸM" panose="020B0600000000000000" pitchFamily="50" charset="-128"/>
              </a:rPr>
              <a:t>令和</a:t>
            </a:r>
            <a:r>
              <a:rPr kumimoji="1" lang="en-US" altLang="ja-JP" sz="1200" dirty="0">
                <a:latin typeface="HGPｺﾞｼｯｸM" panose="020B0600000000000000" pitchFamily="50" charset="-128"/>
                <a:ea typeface="HGPｺﾞｼｯｸM" panose="020B0600000000000000" pitchFamily="50" charset="-128"/>
              </a:rPr>
              <a:t>5</a:t>
            </a:r>
            <a:r>
              <a:rPr kumimoji="1" lang="ja-JP" altLang="en-US" sz="1200" dirty="0">
                <a:latin typeface="HGPｺﾞｼｯｸM" panose="020B0600000000000000" pitchFamily="50" charset="-128"/>
                <a:ea typeface="HGPｺﾞｼｯｸM" panose="020B0600000000000000" pitchFamily="50" charset="-128"/>
              </a:rPr>
              <a:t>年</a:t>
            </a:r>
            <a:r>
              <a:rPr kumimoji="1" lang="en-US" altLang="ja-JP" sz="1200" dirty="0">
                <a:latin typeface="HGPｺﾞｼｯｸM" panose="020B0600000000000000" pitchFamily="50" charset="-128"/>
                <a:ea typeface="HGPｺﾞｼｯｸM" panose="020B0600000000000000" pitchFamily="50" charset="-128"/>
              </a:rPr>
              <a:t>4</a:t>
            </a:r>
            <a:r>
              <a:rPr kumimoji="1" lang="ja-JP" altLang="en-US" sz="1200" dirty="0">
                <a:latin typeface="HGPｺﾞｼｯｸM" panose="020B0600000000000000" pitchFamily="50" charset="-128"/>
                <a:ea typeface="HGPｺﾞｼｯｸM" panose="020B0600000000000000" pitchFamily="50" charset="-128"/>
              </a:rPr>
              <a:t>月</a:t>
            </a:r>
            <a:r>
              <a:rPr kumimoji="1" lang="en-US" altLang="ja-JP" sz="1200" dirty="0">
                <a:latin typeface="HGPｺﾞｼｯｸM" panose="020B0600000000000000" pitchFamily="50" charset="-128"/>
                <a:ea typeface="HGPｺﾞｼｯｸM" panose="020B0600000000000000" pitchFamily="50" charset="-128"/>
              </a:rPr>
              <a:t>3</a:t>
            </a:r>
            <a:r>
              <a:rPr kumimoji="1" lang="ja-JP" altLang="en-US" sz="1200" dirty="0">
                <a:latin typeface="HGPｺﾞｼｯｸM" panose="020B0600000000000000" pitchFamily="50" charset="-128"/>
                <a:ea typeface="HGPｺﾞｼｯｸM" panose="020B0600000000000000" pitchFamily="50" charset="-128"/>
              </a:rPr>
              <a:t>日改定（狭山市）版　</a:t>
            </a:r>
            <a:r>
              <a:rPr kumimoji="1" lang="en-US" altLang="ja-JP" sz="1200" dirty="0">
                <a:latin typeface="HGPｺﾞｼｯｸM" panose="020B0600000000000000" pitchFamily="50" charset="-128"/>
                <a:ea typeface="HGPｺﾞｼｯｸM" panose="020B0600000000000000" pitchFamily="50" charset="-128"/>
              </a:rPr>
              <a:t>ver3.0</a:t>
            </a:r>
            <a:endParaRPr kumimoji="1" lang="ja-JP" altLang="en-US" sz="1100" dirty="0">
              <a:latin typeface="HGPｺﾞｼｯｸM" panose="020B0600000000000000" pitchFamily="50" charset="-128"/>
              <a:ea typeface="HGPｺﾞｼｯｸM" panose="020B0600000000000000" pitchFamily="50" charset="-128"/>
            </a:endParaRPr>
          </a:p>
        </p:txBody>
      </p:sp>
      <p:graphicFrame>
        <p:nvGraphicFramePr>
          <p:cNvPr id="4" name="表 3">
            <a:extLst>
              <a:ext uri="{FF2B5EF4-FFF2-40B4-BE49-F238E27FC236}">
                <a16:creationId xmlns:a16="http://schemas.microsoft.com/office/drawing/2014/main" id="{A6B89635-E1BC-C4D1-3D4A-AD6245D5D636}"/>
              </a:ext>
            </a:extLst>
          </p:cNvPr>
          <p:cNvGraphicFramePr>
            <a:graphicFrameLocks noGrp="1"/>
          </p:cNvGraphicFramePr>
          <p:nvPr>
            <p:extLst>
              <p:ext uri="{D42A27DB-BD31-4B8C-83A1-F6EECF244321}">
                <p14:modId xmlns:p14="http://schemas.microsoft.com/office/powerpoint/2010/main" val="1247510253"/>
              </p:ext>
            </p:extLst>
          </p:nvPr>
        </p:nvGraphicFramePr>
        <p:xfrm>
          <a:off x="350999" y="561129"/>
          <a:ext cx="6243647" cy="7723012"/>
        </p:xfrm>
        <a:graphic>
          <a:graphicData uri="http://schemas.openxmlformats.org/drawingml/2006/table">
            <a:tbl>
              <a:tblPr firstRow="1" bandRow="1">
                <a:tableStyleId>{5940675A-B579-460E-94D1-54222C63F5DA}</a:tableStyleId>
              </a:tblPr>
              <a:tblGrid>
                <a:gridCol w="1934687">
                  <a:extLst>
                    <a:ext uri="{9D8B030D-6E8A-4147-A177-3AD203B41FA5}">
                      <a16:colId xmlns:a16="http://schemas.microsoft.com/office/drawing/2014/main" val="20000"/>
                    </a:ext>
                  </a:extLst>
                </a:gridCol>
                <a:gridCol w="4308960">
                  <a:extLst>
                    <a:ext uri="{9D8B030D-6E8A-4147-A177-3AD203B41FA5}">
                      <a16:colId xmlns:a16="http://schemas.microsoft.com/office/drawing/2014/main" val="20001"/>
                    </a:ext>
                  </a:extLst>
                </a:gridCol>
              </a:tblGrid>
              <a:tr h="215407">
                <a:tc>
                  <a:txBody>
                    <a:bodyPr/>
                    <a:lstStyle/>
                    <a:p>
                      <a:pPr algn="ctr" fontAlgn="ctr"/>
                      <a:r>
                        <a:rPr lang="ja-JP" altLang="en-US" sz="12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必要書類</a:t>
                      </a:r>
                    </a:p>
                  </a:txBody>
                  <a:tcPr marL="9525" marR="9525" marT="9525" marB="0" anchor="ctr"/>
                </a:tc>
                <a:tc>
                  <a:txBody>
                    <a:bodyPr/>
                    <a:lstStyle/>
                    <a:p>
                      <a:pPr algn="ctr" fontAlgn="ctr"/>
                      <a:r>
                        <a:rPr lang="ja-JP" altLang="en-US" sz="12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具体的な提出書類</a:t>
                      </a:r>
                    </a:p>
                  </a:txBody>
                  <a:tcPr marL="9525" marR="9525" marT="9525" marB="0" anchor="ctr"/>
                </a:tc>
                <a:extLst>
                  <a:ext uri="{0D108BD9-81ED-4DB2-BD59-A6C34878D82A}">
                    <a16:rowId xmlns:a16="http://schemas.microsoft.com/office/drawing/2014/main" val="10000"/>
                  </a:ext>
                </a:extLst>
              </a:tr>
              <a:tr h="216024">
                <a:tc>
                  <a:txBody>
                    <a:bodyPr/>
                    <a:lstStyle/>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申請書</a:t>
                      </a:r>
                    </a:p>
                  </a:txBody>
                  <a:tcPr marL="9525" marR="9525" marT="9525" marB="0" anchor="ctr"/>
                </a:tc>
                <a:tc>
                  <a:txBody>
                    <a:bodyPr/>
                    <a:lstStyle/>
                    <a:p>
                      <a:pPr algn="l" fontAlgn="ctr"/>
                      <a:r>
                        <a:rPr lang="zh-TW"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zh-TW"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住居確保給付金申請書</a:t>
                      </a:r>
                      <a:r>
                        <a:rPr lang="zh-TW" altLang="en-US"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（様式１－１）</a:t>
                      </a:r>
                    </a:p>
                  </a:txBody>
                  <a:tcPr marL="9525" marR="9525" marT="9525" marB="0" anchor="ctr"/>
                </a:tc>
                <a:extLst>
                  <a:ext uri="{0D108BD9-81ED-4DB2-BD59-A6C34878D82A}">
                    <a16:rowId xmlns:a16="http://schemas.microsoft.com/office/drawing/2014/main" val="10001"/>
                  </a:ext>
                </a:extLst>
              </a:tr>
              <a:tr h="216024">
                <a:tc>
                  <a:txBody>
                    <a:bodyPr/>
                    <a:lstStyle/>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確認書</a:t>
                      </a:r>
                    </a:p>
                  </a:txBody>
                  <a:tcPr marL="9525" marR="9525" marT="9525" marB="0" anchor="ctr"/>
                </a:tc>
                <a:tc>
                  <a:txBody>
                    <a:bodyPr/>
                    <a:lstStyle/>
                    <a:p>
                      <a:pPr algn="l" fontAlgn="ctr"/>
                      <a:r>
                        <a:rPr lang="zh-TW"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zh-TW"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住居確保給付金申請時確認書</a:t>
                      </a:r>
                      <a:r>
                        <a:rPr lang="zh-TW" altLang="en-US"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（様式１－１</a:t>
                      </a:r>
                      <a:r>
                        <a:rPr lang="en-US" altLang="zh-TW"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a:t>
                      </a:r>
                      <a:r>
                        <a:rPr lang="zh-TW" altLang="en-US"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p>
                  </a:txBody>
                  <a:tcPr marL="9525" marR="9525" marT="9525" marB="0" anchor="ctr"/>
                </a:tc>
                <a:extLst>
                  <a:ext uri="{0D108BD9-81ED-4DB2-BD59-A6C34878D82A}">
                    <a16:rowId xmlns:a16="http://schemas.microsoft.com/office/drawing/2014/main" val="10002"/>
                  </a:ext>
                </a:extLst>
              </a:tr>
              <a:tr h="216024">
                <a:tc>
                  <a:txBody>
                    <a:bodyPr/>
                    <a:lstStyle/>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ハローワークカードの写し</a:t>
                      </a:r>
                    </a:p>
                  </a:txBody>
                  <a:tcPr marL="9525" marR="9525" marT="9525" marB="0" anchor="ctr"/>
                </a:tc>
                <a:tc>
                  <a:txBody>
                    <a:bodyPr/>
                    <a:lstStyle/>
                    <a:p>
                      <a:pPr algn="l" fontAlgn="ct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求職受付票ハローワークカード</a:t>
                      </a:r>
                    </a:p>
                  </a:txBody>
                  <a:tcPr marL="9525" marR="9525" marT="9525" marB="0" anchor="ctr"/>
                </a:tc>
                <a:extLst>
                  <a:ext uri="{0D108BD9-81ED-4DB2-BD59-A6C34878D82A}">
                    <a16:rowId xmlns:a16="http://schemas.microsoft.com/office/drawing/2014/main" val="10003"/>
                  </a:ext>
                </a:extLst>
              </a:tr>
              <a:tr h="1058920">
                <a:tc>
                  <a:txBody>
                    <a:bodyPr/>
                    <a:lstStyle/>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本人確認書類の写し</a:t>
                      </a:r>
                    </a:p>
                  </a:txBody>
                  <a:tcPr marL="9525" marR="9525" marT="9525" marB="0" anchor="ctr"/>
                </a:tc>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運転免許証　</a:t>
                      </a: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旅券（パスポート）</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マイナンバーカード</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zh-TW"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zh-TW"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健康保険証　</a:t>
                      </a:r>
                      <a:r>
                        <a:rPr lang="zh-TW"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住民票（住民登録証明書）</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marL="0" marR="0" lvl="0" indent="0" algn="l" defTabSz="514350" rtl="0" eaLnBrk="1" fontAlgn="ctr" latinLnBrk="0" hangingPunct="1">
                        <a:lnSpc>
                          <a:spcPct val="100000"/>
                        </a:lnSpc>
                        <a:spcBef>
                          <a:spcPts val="0"/>
                        </a:spcBef>
                        <a:spcAft>
                          <a:spcPts val="0"/>
                        </a:spcAft>
                        <a:buClrTx/>
                        <a:buSzTx/>
                        <a:buFontTx/>
                        <a:buNone/>
                        <a:tabLst/>
                        <a:defRPr/>
                      </a:pPr>
                      <a:r>
                        <a:rPr lang="zh-TW"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zh-TW" altLang="en-US" sz="16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戸籍謄本   　</a:t>
                      </a:r>
                      <a:r>
                        <a:rPr lang="zh-TW"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各種福祉手帳</a:t>
                      </a:r>
                      <a:endParaRPr lang="en-US" altLang="zh-TW"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en-US" altLang="ja-JP"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顔写真がない場合は２点必要です</a:t>
                      </a:r>
                    </a:p>
                  </a:txBody>
                  <a:tcPr marL="9525" marR="9525" marT="9525" marB="0" anchor="ctr"/>
                </a:tc>
                <a:extLst>
                  <a:ext uri="{0D108BD9-81ED-4DB2-BD59-A6C34878D82A}">
                    <a16:rowId xmlns:a16="http://schemas.microsoft.com/office/drawing/2014/main" val="10004"/>
                  </a:ext>
                </a:extLst>
              </a:tr>
              <a:tr h="1008112">
                <a:tc rowSpan="2">
                  <a:txBody>
                    <a:bodyPr/>
                    <a:lstStyle/>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離職関係書類の写し</a:t>
                      </a:r>
                    </a:p>
                  </a:txBody>
                  <a:tcPr marL="9525" marR="9525" marT="9525" marB="0" anchor="ctr"/>
                </a:tc>
                <a:tc>
                  <a:txBody>
                    <a:bodyPr/>
                    <a:lstStyle/>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離職中の方⇒</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２年以内に離職、廃業をしたことが確認できる書類</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（離職票・退職証明書等）</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提出が困難な場合は申立書</a:t>
                      </a:r>
                      <a:r>
                        <a:rPr lang="ja-JP" altLang="en-US"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（参考様式５）</a:t>
                      </a:r>
                      <a:endParaRPr lang="en-US" altLang="ja-JP"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en-US" altLang="ja-JP"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就労していない期間が２年を超える場合は、その期間（ただし</a:t>
                      </a:r>
                      <a:endParaRPr lang="en-US" altLang="ja-JP"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最長４年以内）の事情を証明する書類</a:t>
                      </a:r>
                      <a:endParaRPr lang="en-US" altLang="ja-JP"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txBody>
                  <a:tcPr marL="9525" marR="9525" marT="9525" marB="0" anchor="ctr"/>
                </a:tc>
                <a:extLst>
                  <a:ext uri="{0D108BD9-81ED-4DB2-BD59-A6C34878D82A}">
                    <a16:rowId xmlns:a16="http://schemas.microsoft.com/office/drawing/2014/main" val="10005"/>
                  </a:ext>
                </a:extLst>
              </a:tr>
              <a:tr h="1872208">
                <a:tc vMerge="1">
                  <a:txBody>
                    <a:bodyPr/>
                    <a:lstStyle/>
                    <a:p>
                      <a:pPr algn="l" fontAlgn="ctr"/>
                      <a:endParaRPr lang="ja-JP" altLang="en-US" sz="14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txBody>
                  <a:tcPr marL="9525" marR="9525" marT="9525" marB="0" anchor="ctr"/>
                </a:tc>
                <a:tc>
                  <a:txBody>
                    <a:bodyPr/>
                    <a:lstStyle/>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休業、減収の方⇒</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就業している個人の給与その他の業務上の収入を得る機会</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が当該個人の責めに帰すべき理由、都合によらないで減少</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し、離職または廃業の場合と同等程度の状況にあることを</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確認できる書類</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（雇用主からの休業を命ずる書類、アルバイトのシフトが</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減少したことがわかる書類、請負契約がキャンセルになっ</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たことがわかる書類、店舗の営業日や営業時間が減少した</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ことがわかる書類等）</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提出が困難な場合は申立書</a:t>
                      </a:r>
                      <a:r>
                        <a:rPr lang="ja-JP" altLang="en-US"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（参考様式５－１）</a:t>
                      </a:r>
                    </a:p>
                  </a:txBody>
                  <a:tcPr marL="9525" marR="9525" marT="9525" marB="0" anchor="ctr"/>
                </a:tc>
                <a:extLst>
                  <a:ext uri="{0D108BD9-81ED-4DB2-BD59-A6C34878D82A}">
                    <a16:rowId xmlns:a16="http://schemas.microsoft.com/office/drawing/2014/main" val="3109166847"/>
                  </a:ext>
                </a:extLst>
              </a:tr>
              <a:tr h="1152128">
                <a:tc>
                  <a:txBody>
                    <a:bodyPr/>
                    <a:lstStyle/>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申請日の属する月の収入が</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確認できる書類の写し</a:t>
                      </a:r>
                    </a:p>
                  </a:txBody>
                  <a:tcPr marL="9525" marR="9525" marT="9525" marB="0" anchor="ctr"/>
                </a:tc>
                <a:tc>
                  <a:txBody>
                    <a:bodyPr/>
                    <a:lstStyle/>
                    <a:p>
                      <a:pPr algn="l" fontAlgn="ct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世帯全体の収入が確認できる書類</a:t>
                      </a:r>
                    </a:p>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（給料明細書、金融機関の通帳等）</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収入の変動がある場合は直近３か月分がわかるもの</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雇用保険の失業給付、年金等の公的給付も含みます</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自営業者・個人事業主は売上・経費の内訳のわかるもの</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またはＲ５くらしごと追加様式</a:t>
                      </a:r>
                    </a:p>
                  </a:txBody>
                  <a:tcPr marL="9525" marR="9525" marT="9525" marB="0" anchor="ctr"/>
                </a:tc>
                <a:extLst>
                  <a:ext uri="{0D108BD9-81ED-4DB2-BD59-A6C34878D82A}">
                    <a16:rowId xmlns:a16="http://schemas.microsoft.com/office/drawing/2014/main" val="845844219"/>
                  </a:ext>
                </a:extLst>
              </a:tr>
              <a:tr h="936104">
                <a:tc>
                  <a:txBody>
                    <a:bodyPr/>
                    <a:lstStyle/>
                    <a:p>
                      <a:pPr algn="l" fontAlgn="ctr"/>
                      <a:r>
                        <a:rPr lang="ja-JP" altLang="en-US" sz="1200" b="0" i="0" u="none" strike="noStrike" kern="0" baseline="0">
                          <a:solidFill>
                            <a:srgbClr val="000000"/>
                          </a:solidFill>
                          <a:effectLst/>
                          <a:latin typeface="HG丸ｺﾞｼｯｸM-PRO" panose="020F0600000000000000" pitchFamily="50" charset="-128"/>
                          <a:ea typeface="HG丸ｺﾞｼｯｸM-PRO" panose="020F0600000000000000" pitchFamily="50" charset="-128"/>
                        </a:rPr>
                        <a:t>金融資産関係の写し</a:t>
                      </a:r>
                      <a:endPar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txBody>
                  <a:tcPr marL="9525" marR="9525" marT="9525" marB="0" anchor="ctr"/>
                </a:tc>
                <a:tc>
                  <a:txBody>
                    <a:bodyPr/>
                    <a:lstStyle/>
                    <a:p>
                      <a:pPr algn="l" fontAlgn="ct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申請者及び申請者と同一の世帯に属する方の金融機関の</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2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全通帳の写し</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口座名義と最新残高の記載ページを必ず記帳して、提出し</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てください（インターネットバンク等の場合は明細や残高の</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わかるスクリーンショットも可）</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現金、債券、株式、投資信託、暗号資産も含みます</a:t>
                      </a:r>
                    </a:p>
                  </a:txBody>
                  <a:tcPr marL="9525" marR="9525" marT="9525" marB="0" anchor="ctr"/>
                </a:tc>
                <a:extLst>
                  <a:ext uri="{0D108BD9-81ED-4DB2-BD59-A6C34878D82A}">
                    <a16:rowId xmlns:a16="http://schemas.microsoft.com/office/drawing/2014/main" val="1764255819"/>
                  </a:ext>
                </a:extLst>
              </a:tr>
              <a:tr h="421102">
                <a:tc>
                  <a:txBody>
                    <a:bodyPr/>
                    <a:lstStyle/>
                    <a:p>
                      <a:pPr algn="l" fontAlgn="ctr"/>
                      <a:r>
                        <a:rPr lang="zh-TW"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入居住宅関係書類</a:t>
                      </a:r>
                      <a:endPar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txBody>
                  <a:tcPr marL="9525" marR="9525" marT="9525" marB="0" anchor="ctr"/>
                </a:tc>
                <a:tc>
                  <a:txBody>
                    <a:bodyPr/>
                    <a:lstStyle/>
                    <a:p>
                      <a:pPr algn="l" fontAlgn="ct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賃貸借契約書の写し</a:t>
                      </a:r>
                      <a:endParaRPr lang="en-US" altLang="ja-JP"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endParaRPr>
                    </a:p>
                    <a:p>
                      <a:pPr algn="l" fontAlgn="ctr"/>
                      <a:r>
                        <a:rPr lang="ja-JP" altLang="en-US" sz="1400" b="1"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a:t>
                      </a:r>
                      <a:r>
                        <a:rPr lang="ja-JP" altLang="en-US" sz="12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 入居住宅に関する状況確認書</a:t>
                      </a:r>
                      <a:r>
                        <a:rPr lang="ja-JP" altLang="en-US" sz="1100" b="0" i="0" u="none" strike="noStrike" kern="0" baseline="0" dirty="0">
                          <a:solidFill>
                            <a:srgbClr val="000000"/>
                          </a:solidFill>
                          <a:effectLst/>
                          <a:latin typeface="HG丸ｺﾞｼｯｸM-PRO" panose="020F0600000000000000" pitchFamily="50" charset="-128"/>
                          <a:ea typeface="HG丸ｺﾞｼｯｸM-PRO" panose="020F0600000000000000" pitchFamily="50" charset="-128"/>
                        </a:rPr>
                        <a:t>（様式２－２）</a:t>
                      </a:r>
                    </a:p>
                  </a:txBody>
                  <a:tcPr marL="9525" marR="9525" marT="9525" marB="0" anchor="ctr"/>
                </a:tc>
                <a:extLst>
                  <a:ext uri="{0D108BD9-81ED-4DB2-BD59-A6C34878D82A}">
                    <a16:rowId xmlns:a16="http://schemas.microsoft.com/office/drawing/2014/main" val="462121060"/>
                  </a:ext>
                </a:extLst>
              </a:tr>
            </a:tbl>
          </a:graphicData>
        </a:graphic>
      </p:graphicFrame>
      <p:sp>
        <p:nvSpPr>
          <p:cNvPr id="6" name="角丸四角形 1">
            <a:extLst>
              <a:ext uri="{FF2B5EF4-FFF2-40B4-BE49-F238E27FC236}">
                <a16:creationId xmlns:a16="http://schemas.microsoft.com/office/drawing/2014/main" id="{76EB4E29-E9CD-423C-3079-24D7A7927D3C}"/>
              </a:ext>
            </a:extLst>
          </p:cNvPr>
          <p:cNvSpPr/>
          <p:nvPr/>
        </p:nvSpPr>
        <p:spPr>
          <a:xfrm>
            <a:off x="1412776" y="8409384"/>
            <a:ext cx="5181869" cy="10943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r>
              <a:rPr kumimoji="1" lang="ja-JP" altLang="en-US" sz="1200" b="1" dirty="0">
                <a:latin typeface="HG丸ｺﾞｼｯｸM-PRO" panose="020F0600000000000000" pitchFamily="50" charset="-128"/>
                <a:ea typeface="HG丸ｺﾞｼｯｸM-PRO" panose="020F0600000000000000" pitchFamily="50" charset="-128"/>
              </a:rPr>
              <a:t>～制度の申請等のお問い合わせ～</a:t>
            </a:r>
            <a:r>
              <a:rPr kumimoji="1" lang="ja-JP" altLang="en-US" sz="1200" dirty="0"/>
              <a:t>　</a:t>
            </a:r>
            <a:endParaRPr kumimoji="1" lang="en-US" altLang="ja-JP" sz="1200" dirty="0"/>
          </a:p>
          <a:p>
            <a:r>
              <a:rPr kumimoji="1" lang="ja-JP" altLang="en-US" sz="1200" b="1" dirty="0">
                <a:latin typeface="HG丸ｺﾞｼｯｸM-PRO" panose="020F0600000000000000" pitchFamily="50" charset="-128"/>
                <a:ea typeface="HG丸ｺﾞｼｯｸM-PRO" panose="020F0600000000000000" pitchFamily="50" charset="-128"/>
              </a:rPr>
              <a:t>くらし・しごと支援センターさやま</a:t>
            </a:r>
            <a:r>
              <a:rPr kumimoji="1" lang="ja-JP" altLang="en-US" sz="11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受託・運営：狭山市社会福祉協議会）</a:t>
            </a:r>
          </a:p>
          <a:p>
            <a:r>
              <a:rPr kumimoji="1" lang="ja-JP" altLang="en-US" sz="1200" dirty="0">
                <a:latin typeface="HG丸ｺﾞｼｯｸM-PRO" panose="020F0600000000000000" pitchFamily="50" charset="-128"/>
                <a:ea typeface="HG丸ｺﾞｼｯｸM-PRO" panose="020F0600000000000000" pitchFamily="50" charset="-128"/>
              </a:rPr>
              <a:t>〒</a:t>
            </a:r>
            <a:r>
              <a:rPr kumimoji="1" lang="en-US" altLang="ja-JP" sz="1200" dirty="0">
                <a:latin typeface="HG丸ｺﾞｼｯｸM-PRO" panose="020F0600000000000000" pitchFamily="50" charset="-128"/>
                <a:ea typeface="HG丸ｺﾞｼｯｸM-PRO" panose="020F0600000000000000" pitchFamily="50" charset="-128"/>
              </a:rPr>
              <a:t>350-1306    </a:t>
            </a:r>
            <a:r>
              <a:rPr kumimoji="1" lang="ja-JP" altLang="en-US" sz="1200" dirty="0">
                <a:latin typeface="HG丸ｺﾞｼｯｸM-PRO" panose="020F0600000000000000" pitchFamily="50" charset="-128"/>
                <a:ea typeface="HG丸ｺﾞｼｯｸM-PRO" panose="020F0600000000000000" pitchFamily="50" charset="-128"/>
              </a:rPr>
              <a:t>狭山市富士見１丁目１番地１１号</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b="1" dirty="0">
                <a:latin typeface="HG丸ｺﾞｼｯｸM-PRO" panose="020F0600000000000000" pitchFamily="50" charset="-128"/>
                <a:ea typeface="HG丸ｺﾞｼｯｸM-PRO" panose="020F0600000000000000" pitchFamily="50" charset="-128"/>
              </a:rPr>
              <a:t>ＴＥＬ</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０４</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２９５６</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７６６９　ＦＡＸ</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０４</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２９５６</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７６６８</a:t>
            </a:r>
            <a:endParaRPr kumimoji="1" lang="en-US" altLang="ja-JP" sz="1200" b="1" dirty="0">
              <a:latin typeface="HG丸ｺﾞｼｯｸM-PRO" panose="020F0600000000000000" pitchFamily="50" charset="-128"/>
              <a:ea typeface="HG丸ｺﾞｼｯｸM-PRO" panose="020F0600000000000000" pitchFamily="50" charset="-128"/>
            </a:endParaRPr>
          </a:p>
          <a:p>
            <a:r>
              <a:rPr kumimoji="1" lang="ja-JP" altLang="en-US" sz="1200" b="1" dirty="0">
                <a:latin typeface="HG丸ｺﾞｼｯｸM-PRO" panose="020F0600000000000000" pitchFamily="50" charset="-128"/>
                <a:ea typeface="HG丸ｺﾞｼｯｸM-PRO" panose="020F0600000000000000" pitchFamily="50" charset="-128"/>
              </a:rPr>
              <a:t>ご利用時間　月～金　８：３０～１７：００（祝日、年末年始を除く）</a:t>
            </a:r>
          </a:p>
        </p:txBody>
      </p:sp>
    </p:spTree>
    <p:extLst>
      <p:ext uri="{BB962C8B-B14F-4D97-AF65-F5344CB8AC3E}">
        <p14:creationId xmlns:p14="http://schemas.microsoft.com/office/powerpoint/2010/main" val="2320160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0D9282C-A6D9-4D6B-951F-C06151A40F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2131</Words>
  <Application>Microsoft Office PowerPoint</Application>
  <PresentationFormat>A4 210 x 297 mm</PresentationFormat>
  <Paragraphs>201</Paragraphs>
  <Slides>4</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HGPｺﾞｼｯｸM</vt:lpstr>
      <vt:lpstr>HG丸ｺﾞｼｯｸM-PRO</vt:lpstr>
      <vt:lpstr>Arial</vt:lpstr>
      <vt:lpstr>Calibri</vt:lpstr>
      <vt:lpstr>Calibri Light</vt:lpstr>
      <vt:lpstr>Office テーマ</vt:lpstr>
      <vt:lpstr>住居確保給付金</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2015-05-18T02:16:34Z</dcterms:created>
  <dcterms:modified xsi:type="dcterms:W3CDTF">2023-04-11T07:34:45Z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TC100822959990</vt:lpwstr>
  </property>
</Properties>
</file>